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130297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317986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191977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402787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254063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254957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363057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374770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325745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340702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2B143A-2601-4C79-A521-E12767C91AD4}" type="datetimeFigureOut">
              <a:rPr lang="zh-TW" altLang="en-US" smtClean="0"/>
              <a:t>2015/3/17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13038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B143A-2601-4C79-A521-E12767C91AD4}" type="datetimeFigureOut">
              <a:rPr lang="zh-TW" altLang="en-US" smtClean="0"/>
              <a:t>2015/3/17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1EDA5-9DBC-4E5A-9A97-654779318B04}" type="slidenum">
              <a:rPr lang="zh-TW" altLang="en-US" smtClean="0"/>
              <a:t>‹#›</a:t>
            </a:fld>
            <a:endParaRPr lang="zh-TW" altLang="en-US"/>
          </a:p>
        </p:txBody>
      </p:sp>
    </p:spTree>
    <p:extLst>
      <p:ext uri="{BB962C8B-B14F-4D97-AF65-F5344CB8AC3E}">
        <p14:creationId xmlns:p14="http://schemas.microsoft.com/office/powerpoint/2010/main" val="406966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Risk and</a:t>
            </a:r>
            <a:br>
              <a:rPr lang="en-US" altLang="zh-TW" dirty="0"/>
            </a:br>
            <a:r>
              <a:rPr lang="en-US" altLang="zh-TW" dirty="0"/>
              <a:t>Asset Allocation</a:t>
            </a:r>
            <a:endParaRPr lang="zh-TW" altLang="en-US" dirty="0"/>
          </a:p>
        </p:txBody>
      </p:sp>
      <p:sp>
        <p:nvSpPr>
          <p:cNvPr id="3" name="副標題 2"/>
          <p:cNvSpPr>
            <a:spLocks noGrp="1"/>
          </p:cNvSpPr>
          <p:nvPr>
            <p:ph type="subTitle" idx="1"/>
          </p:nvPr>
        </p:nvSpPr>
        <p:spPr>
          <a:xfrm>
            <a:off x="1524000" y="3953814"/>
            <a:ext cx="9144000" cy="1303986"/>
          </a:xfrm>
        </p:spPr>
        <p:txBody>
          <a:bodyPr>
            <a:normAutofit/>
          </a:bodyPr>
          <a:lstStyle/>
          <a:p>
            <a:r>
              <a:rPr lang="en-US" altLang="zh-TW" sz="3200" dirty="0" smtClean="0"/>
              <a:t>CH3  Modeling the market</a:t>
            </a:r>
          </a:p>
          <a:p>
            <a:r>
              <a:rPr lang="en-US" altLang="zh-TW" sz="3200" dirty="0" smtClean="0"/>
              <a:t>3.1~3.2</a:t>
            </a:r>
          </a:p>
        </p:txBody>
      </p:sp>
      <p:sp>
        <p:nvSpPr>
          <p:cNvPr id="4" name="文字方塊 3"/>
          <p:cNvSpPr txBox="1"/>
          <p:nvPr/>
        </p:nvSpPr>
        <p:spPr>
          <a:xfrm>
            <a:off x="8435662" y="6014434"/>
            <a:ext cx="1696298" cy="369332"/>
          </a:xfrm>
          <a:prstGeom prst="rect">
            <a:avLst/>
          </a:prstGeom>
          <a:noFill/>
        </p:spPr>
        <p:txBody>
          <a:bodyPr wrap="none" rtlCol="0">
            <a:spAutoFit/>
          </a:bodyPr>
          <a:lstStyle/>
          <a:p>
            <a:r>
              <a:rPr lang="en-US" altLang="zh-TW" dirty="0" smtClean="0"/>
              <a:t>0353930</a:t>
            </a:r>
            <a:r>
              <a:rPr lang="zh-TW" altLang="en-US" dirty="0" smtClean="0"/>
              <a:t>黃欣裕</a:t>
            </a:r>
            <a:endParaRPr lang="zh-TW" altLang="en-US" dirty="0"/>
          </a:p>
        </p:txBody>
      </p:sp>
    </p:spTree>
    <p:extLst>
      <p:ext uri="{BB962C8B-B14F-4D97-AF65-F5344CB8AC3E}">
        <p14:creationId xmlns:p14="http://schemas.microsoft.com/office/powerpoint/2010/main" val="52425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sz="half" idx="1"/>
              </p:nvPr>
            </p:nvSpPr>
            <p:spPr>
              <a:xfrm>
                <a:off x="838200" y="1825624"/>
                <a:ext cx="10515600" cy="4897147"/>
              </a:xfrm>
            </p:spPr>
            <p:txBody>
              <a:bodyPr/>
              <a:lstStyle/>
              <a:p>
                <a:r>
                  <a:rPr lang="en-US" altLang="zh-TW" dirty="0" smtClean="0"/>
                  <a:t>The </a:t>
                </a:r>
                <a:r>
                  <a:rPr lang="en-US" altLang="zh-TW" i="1" u="sng" dirty="0" smtClean="0"/>
                  <a:t>total return</a:t>
                </a:r>
                <a:r>
                  <a:rPr lang="en-US" altLang="zh-TW" dirty="0" smtClean="0"/>
                  <a:t> at time </a:t>
                </a:r>
                <a:r>
                  <a:rPr lang="en-US" altLang="zh-TW" i="1" dirty="0" smtClean="0"/>
                  <a:t>t</a:t>
                </a:r>
                <a:r>
                  <a:rPr lang="en-US" altLang="zh-TW" dirty="0" smtClean="0"/>
                  <a:t> for a horizon </a:t>
                </a:r>
                <a14:m>
                  <m:oMath xmlns:m="http://schemas.openxmlformats.org/officeDocument/2006/math">
                    <m:r>
                      <a:rPr lang="zh-TW" altLang="en-US" i="1" smtClean="0">
                        <a:latin typeface="Cambria Math" panose="02040503050406030204" pitchFamily="18" charset="0"/>
                      </a:rPr>
                      <m:t>𝜏</m:t>
                    </m:r>
                  </m:oMath>
                </a14:m>
                <a:r>
                  <a:rPr lang="en-US" altLang="zh-TW" dirty="0" smtClean="0"/>
                  <a:t> on any asset (equity, ﬁxed income, etc.)</a:t>
                </a:r>
              </a:p>
              <a:p>
                <a:pPr marL="0" indent="0">
                  <a:buNone/>
                </a:pP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𝐻</m:t>
                        </m:r>
                      </m:e>
                      <m:sub>
                        <m:r>
                          <a:rPr lang="en-US" altLang="zh-TW" b="0" i="1" smtClean="0">
                            <a:latin typeface="Cambria Math" panose="02040503050406030204" pitchFamily="18" charset="0"/>
                          </a:rPr>
                          <m:t>𝑡</m:t>
                        </m:r>
                        <m:r>
                          <a:rPr lang="en-US" altLang="zh-TW" i="1">
                            <a:latin typeface="Cambria Math" panose="02040503050406030204" pitchFamily="18" charset="0"/>
                          </a:rPr>
                          <m:t>,</m:t>
                        </m:r>
                        <m:r>
                          <a:rPr lang="zh-TW" altLang="en-US" i="1" smtClean="0">
                            <a:latin typeface="Cambria Math" panose="02040503050406030204" pitchFamily="18" charset="0"/>
                          </a:rPr>
                          <m:t>𝜏</m:t>
                        </m:r>
                        <m:r>
                          <a:rPr lang="en-US" altLang="zh-TW" i="1" smtClean="0">
                            <a:latin typeface="Cambria Math" panose="02040503050406030204" pitchFamily="18" charset="0"/>
                          </a:rPr>
                          <m:t> </m:t>
                        </m:r>
                      </m:sub>
                    </m:sSub>
                    <m:r>
                      <a:rPr lang="zh-TW" altLang="en-US" i="1" smtClean="0">
                        <a:latin typeface="Cambria Math" panose="02040503050406030204" pitchFamily="18" charset="0"/>
                      </a:rPr>
                      <m:t>≡</m:t>
                    </m:r>
                  </m:oMath>
                </a14:m>
                <a:r>
                  <a:rPr lang="en-US" altLang="zh-TW" dirty="0" smtClean="0"/>
                  <a:t>  </a:t>
                </a:r>
                <a14:m>
                  <m:oMath xmlns:m="http://schemas.openxmlformats.org/officeDocument/2006/math">
                    <m:f>
                      <m:fPr>
                        <m:ctrlPr>
                          <a:rPr lang="en-US" altLang="zh-TW" i="1" dirty="0" smtClean="0">
                            <a:latin typeface="Cambria Math" panose="02040503050406030204" pitchFamily="18" charset="0"/>
                          </a:rPr>
                        </m:ctrlPr>
                      </m:fPr>
                      <m:num>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𝑃</m:t>
                            </m:r>
                          </m:e>
                          <m:sub>
                            <m:r>
                              <a:rPr lang="en-US" altLang="zh-TW" b="0" i="1" dirty="0" smtClean="0">
                                <a:latin typeface="Cambria Math" panose="02040503050406030204" pitchFamily="18" charset="0"/>
                              </a:rPr>
                              <m:t>𝑡</m:t>
                            </m:r>
                          </m:sub>
                        </m:sSub>
                      </m:num>
                      <m:den>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𝑃</m:t>
                            </m:r>
                          </m:e>
                          <m:sub>
                            <m:r>
                              <a:rPr lang="en-US" altLang="zh-TW" b="0" i="1" dirty="0" smtClean="0">
                                <a:latin typeface="Cambria Math" panose="02040503050406030204" pitchFamily="18" charset="0"/>
                              </a:rPr>
                              <m:t>𝑡</m:t>
                            </m:r>
                            <m:r>
                              <a:rPr lang="en-US" altLang="zh-TW" b="0" i="1" dirty="0" smtClean="0">
                                <a:latin typeface="Cambria Math" panose="02040503050406030204" pitchFamily="18" charset="0"/>
                                <a:ea typeface="Cambria Math" panose="02040503050406030204" pitchFamily="18" charset="0"/>
                              </a:rPr>
                              <m:t>−</m:t>
                            </m:r>
                            <m:r>
                              <a:rPr lang="zh-TW" altLang="en-US" b="0" i="1" dirty="0" smtClean="0">
                                <a:latin typeface="Cambria Math" panose="02040503050406030204" pitchFamily="18" charset="0"/>
                                <a:ea typeface="Cambria Math" panose="02040503050406030204" pitchFamily="18" charset="0"/>
                              </a:rPr>
                              <m:t>𝜏</m:t>
                            </m:r>
                          </m:sub>
                        </m:sSub>
                      </m:den>
                    </m:f>
                  </m:oMath>
                </a14:m>
                <a:r>
                  <a:rPr lang="en-US" altLang="zh-TW" dirty="0" smtClean="0"/>
                  <a:t>  .</a:t>
                </a:r>
                <a:endParaRPr lang="en-US" altLang="zh-TW" dirty="0"/>
              </a:p>
              <a:p>
                <a:endParaRPr lang="en-US" altLang="zh-TW" dirty="0" smtClean="0"/>
              </a:p>
              <a:p>
                <a:r>
                  <a:rPr lang="en-US" altLang="zh-TW" dirty="0" smtClean="0"/>
                  <a:t>Therefore we focus on the set of non-overlapping total returns as potential market invariants:</a:t>
                </a:r>
              </a:p>
              <a:p>
                <a:pPr marL="0" indent="0">
                  <a:buNone/>
                </a:pP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𝑡</m:t>
                        </m:r>
                        <m:r>
                          <a:rPr lang="en-US" altLang="zh-TW" i="1">
                            <a:latin typeface="Cambria Math" panose="02040503050406030204" pitchFamily="18" charset="0"/>
                          </a:rPr>
                          <m:t>,</m:t>
                        </m:r>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𝜏</m:t>
                            </m:r>
                          </m:e>
                        </m:acc>
                        <m:r>
                          <a:rPr lang="en-US" altLang="zh-TW" i="1">
                            <a:latin typeface="Cambria Math" panose="02040503050406030204" pitchFamily="18" charset="0"/>
                          </a:rPr>
                          <m:t> </m:t>
                        </m:r>
                      </m:sub>
                    </m:sSub>
                  </m:oMath>
                </a14:m>
                <a:r>
                  <a:rPr lang="en-US" altLang="zh-TW" dirty="0" smtClean="0"/>
                  <a:t>,     </a:t>
                </a:r>
                <a:r>
                  <a:rPr lang="en-US" altLang="zh-TW" i="1" dirty="0"/>
                  <a:t>t</a:t>
                </a:r>
                <a14:m>
                  <m:oMath xmlns:m="http://schemas.openxmlformats.org/officeDocument/2006/math">
                    <m:r>
                      <a:rPr lang="en-US" altLang="zh-TW" i="1">
                        <a:latin typeface="Cambria Math" panose="02040503050406030204" pitchFamily="18" charset="0"/>
                        <a:ea typeface="Cambria Math" panose="02040503050406030204" pitchFamily="18" charset="0"/>
                      </a:rPr>
                      <m:t> ∈</m:t>
                    </m:r>
                  </m:oMath>
                </a14:m>
                <a:r>
                  <a:rPr lang="en-US" altLang="zh-TW" i="1"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𝐷</m:t>
                        </m:r>
                      </m:e>
                      <m:sub>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sub>
                    </m:sSub>
                  </m:oMath>
                </a14:m>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h</m:t>
                        </m:r>
                      </m:e>
                      <m:sub>
                        <m:r>
                          <a:rPr lang="en-US" altLang="zh-TW" i="1">
                            <a:latin typeface="Cambria Math" panose="02040503050406030204" pitchFamily="18" charset="0"/>
                          </a:rPr>
                          <m:t>𝑡</m:t>
                        </m:r>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r>
                          <a:rPr lang="en-US" altLang="zh-TW" i="1">
                            <a:latin typeface="Cambria Math" panose="02040503050406030204" pitchFamily="18" charset="0"/>
                          </a:rPr>
                          <m:t> </m:t>
                        </m:r>
                      </m:sub>
                    </m:sSub>
                  </m:oMath>
                </a14:m>
                <a:r>
                  <a:rPr lang="en-US" altLang="zh-TW" dirty="0" smtClean="0"/>
                  <a:t>,</a:t>
                </a:r>
                <a:r>
                  <a:rPr lang="en-US" altLang="zh-TW" i="1" dirty="0"/>
                  <a:t> </a:t>
                </a:r>
                <a:r>
                  <a:rPr lang="en-US" altLang="zh-TW" i="1" dirty="0" smtClean="0"/>
                  <a:t> t</a:t>
                </a:r>
                <a:r>
                  <a:rPr lang="en-US" altLang="zh-TW" i="1" dirty="0"/>
                  <a:t>=</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oMath>
                </a14:m>
                <a:r>
                  <a:rPr lang="en-US" altLang="zh-TW" i="1" dirty="0"/>
                  <a:t>,…,</a:t>
                </a:r>
                <a:r>
                  <a:rPr lang="en-US" altLang="zh-TW" i="1" dirty="0" smtClean="0"/>
                  <a:t>T.</a:t>
                </a:r>
                <a:endParaRPr lang="en-US" altLang="zh-TW" i="1" dirty="0"/>
              </a:p>
              <a:p>
                <a:pPr marL="0" indent="0">
                  <a:buNone/>
                </a:pPr>
                <a:endParaRPr lang="en-US" altLang="zh-TW" dirty="0"/>
              </a:p>
              <a:p>
                <a:endParaRPr lang="en-US" altLang="zh-TW" dirty="0" smtClean="0"/>
              </a:p>
              <a:p>
                <a:endParaRPr lang="en-US" altLang="zh-TW" dirty="0"/>
              </a:p>
              <a:p>
                <a:endParaRPr lang="en-US" altLang="zh-TW" dirty="0" smtClean="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sz="half" idx="1"/>
              </p:nvPr>
            </p:nvSpPr>
            <p:spPr>
              <a:xfrm>
                <a:off x="838200" y="1825624"/>
                <a:ext cx="10515600" cy="4897147"/>
              </a:xfrm>
              <a:blipFill rotWithShape="0">
                <a:blip r:embed="rId2"/>
                <a:stretch>
                  <a:fillRect l="-1043" t="-19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1941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endParaRPr lang="en-US" altLang="zh-TW" dirty="0" smtClean="0"/>
          </a:p>
          <a:p>
            <a:endParaRPr lang="en-US" altLang="zh-TW" dirty="0"/>
          </a:p>
          <a:p>
            <a:endParaRPr lang="zh-TW" altLang="en-US" dirty="0"/>
          </a:p>
        </p:txBody>
      </p:sp>
      <p:sp>
        <p:nvSpPr>
          <p:cNvPr id="4" name="內容版面配置區 3"/>
          <p:cNvSpPr>
            <a:spLocks noGrp="1"/>
          </p:cNvSpPr>
          <p:nvPr>
            <p:ph sz="half" idx="2"/>
          </p:nvPr>
        </p:nvSpPr>
        <p:spPr/>
        <p:txBody>
          <a:bodyPr/>
          <a:lstStyle/>
          <a:p>
            <a:r>
              <a:rPr lang="en-US" altLang="zh-TW" dirty="0" smtClean="0"/>
              <a:t>Therefore we accept the set of non-overlapping total returns as invariants for the equity market. </a:t>
            </a:r>
            <a:endParaRPr lang="zh-TW" altLang="en-US" dirty="0"/>
          </a:p>
        </p:txBody>
      </p:sp>
      <p:pic>
        <p:nvPicPr>
          <p:cNvPr id="5" name="圖片 4"/>
          <p:cNvPicPr>
            <a:picLocks noChangeAspect="1"/>
          </p:cNvPicPr>
          <p:nvPr/>
        </p:nvPicPr>
        <p:blipFill rotWithShape="1">
          <a:blip r:embed="rId2"/>
          <a:srcRect l="28092" t="20907" r="27959" b="12896"/>
          <a:stretch/>
        </p:blipFill>
        <p:spPr>
          <a:xfrm>
            <a:off x="301580" y="1690688"/>
            <a:ext cx="5718220" cy="4842457"/>
          </a:xfrm>
          <a:prstGeom prst="rect">
            <a:avLst/>
          </a:prstGeom>
        </p:spPr>
      </p:pic>
    </p:spTree>
    <p:extLst>
      <p:ext uri="{BB962C8B-B14F-4D97-AF65-F5344CB8AC3E}">
        <p14:creationId xmlns:p14="http://schemas.microsoft.com/office/powerpoint/2010/main" val="364640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825625"/>
                <a:ext cx="10515600" cy="4742600"/>
              </a:xfrm>
            </p:spPr>
            <p:txBody>
              <a:bodyPr>
                <a:normAutofit/>
              </a:bodyPr>
              <a:lstStyle/>
              <a:p>
                <a:r>
                  <a:rPr lang="en-US" altLang="zh-TW" dirty="0" smtClean="0"/>
                  <a:t>More in general, any function </a:t>
                </a:r>
                <a:r>
                  <a:rPr lang="en-US" altLang="zh-TW" i="1" dirty="0" smtClean="0"/>
                  <a:t>g</a:t>
                </a:r>
                <a:r>
                  <a:rPr lang="en-US" altLang="zh-TW" dirty="0" smtClean="0"/>
                  <a:t> of the total returns deﬁnes new invariants for the equity market: </a:t>
                </a:r>
                <a:r>
                  <a:rPr lang="en-US" altLang="zh-TW" i="1" dirty="0" smtClean="0"/>
                  <a:t>g</a:t>
                </a:r>
                <a14:m>
                  <m:oMath xmlns:m="http://schemas.openxmlformats.org/officeDocument/2006/math">
                    <m:d>
                      <m:dPr>
                        <m:ctrlPr>
                          <a:rPr lang="en-US" altLang="zh-TW" i="1" dirty="0"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𝐻</m:t>
                            </m:r>
                          </m:e>
                          <m:sub>
                            <m:r>
                              <a:rPr lang="en-US" altLang="zh-TW" i="1">
                                <a:latin typeface="Cambria Math" panose="02040503050406030204" pitchFamily="18" charset="0"/>
                              </a:rPr>
                              <m:t>𝑡</m:t>
                            </m:r>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r>
                              <a:rPr lang="en-US" altLang="zh-TW" i="1">
                                <a:latin typeface="Cambria Math" panose="02040503050406030204" pitchFamily="18" charset="0"/>
                              </a:rPr>
                              <m:t> </m:t>
                            </m:r>
                          </m:sub>
                        </m:sSub>
                      </m:e>
                    </m:d>
                  </m:oMath>
                </a14:m>
                <a:r>
                  <a:rPr lang="en-US" altLang="zh-TW" i="1" dirty="0" smtClean="0"/>
                  <a:t>,    </a:t>
                </a:r>
                <a:r>
                  <a:rPr lang="en-US" altLang="zh-TW" i="1" dirty="0"/>
                  <a:t>t</a:t>
                </a:r>
                <a14:m>
                  <m:oMath xmlns:m="http://schemas.openxmlformats.org/officeDocument/2006/math">
                    <m:r>
                      <a:rPr lang="en-US" altLang="zh-TW" i="1">
                        <a:latin typeface="Cambria Math" panose="02040503050406030204" pitchFamily="18" charset="0"/>
                        <a:ea typeface="Cambria Math" panose="02040503050406030204" pitchFamily="18" charset="0"/>
                      </a:rPr>
                      <m:t> ∈</m:t>
                    </m:r>
                  </m:oMath>
                </a14:m>
                <a:r>
                  <a:rPr lang="en-US" altLang="zh-TW" i="1"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𝐷</m:t>
                        </m:r>
                      </m:e>
                      <m:sub>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sub>
                    </m:sSub>
                  </m:oMath>
                </a14:m>
                <a:r>
                  <a:rPr lang="en-US" altLang="zh-TW" i="1" dirty="0" smtClean="0"/>
                  <a:t>.</a:t>
                </a:r>
              </a:p>
              <a:p>
                <a:pPr lvl="1"/>
                <a:r>
                  <a:rPr lang="en-US" altLang="zh-TW" dirty="0" smtClean="0"/>
                  <a:t>The </a:t>
                </a:r>
                <a:r>
                  <a:rPr lang="en-US" altLang="zh-TW" i="1" u="sng" dirty="0" smtClean="0"/>
                  <a:t>linear return </a:t>
                </a:r>
                <a:r>
                  <a:rPr lang="en-US" altLang="zh-TW" dirty="0" smtClean="0"/>
                  <a:t>at time </a:t>
                </a:r>
                <a:r>
                  <a:rPr lang="en-US" altLang="zh-TW" i="1" dirty="0" smtClean="0"/>
                  <a:t>t</a:t>
                </a:r>
                <a:r>
                  <a:rPr lang="en-US" altLang="zh-TW" dirty="0" smtClean="0"/>
                  <a:t> for a horizon </a:t>
                </a:r>
                <a14:m>
                  <m:oMath xmlns:m="http://schemas.openxmlformats.org/officeDocument/2006/math">
                    <m:r>
                      <a:rPr lang="zh-TW" altLang="en-US" i="1" smtClean="0">
                        <a:latin typeface="Cambria Math" panose="02040503050406030204" pitchFamily="18" charset="0"/>
                      </a:rPr>
                      <m:t>𝜏</m:t>
                    </m:r>
                  </m:oMath>
                </a14:m>
                <a:r>
                  <a:rPr lang="en-US" altLang="zh-TW" dirty="0" smtClean="0"/>
                  <a:t> is deﬁned as follows:</a:t>
                </a:r>
                <a:endParaRPr lang="en-US" altLang="zh-TW" dirty="0"/>
              </a:p>
              <a:p>
                <a:pPr marL="0" indent="0">
                  <a:buNone/>
                </a:pP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i="1">
                            <a:latin typeface="Cambria Math" panose="02040503050406030204" pitchFamily="18" charset="0"/>
                          </a:rPr>
                          <m:t>𝑡</m:t>
                        </m:r>
                        <m:r>
                          <a:rPr lang="en-US" altLang="zh-TW" i="1">
                            <a:latin typeface="Cambria Math" panose="02040503050406030204" pitchFamily="18" charset="0"/>
                          </a:rPr>
                          <m:t>,</m:t>
                        </m:r>
                        <m:r>
                          <a:rPr lang="zh-TW" altLang="en-US" i="1">
                            <a:latin typeface="Cambria Math" panose="02040503050406030204" pitchFamily="18" charset="0"/>
                          </a:rPr>
                          <m:t>𝜏</m:t>
                        </m:r>
                        <m:r>
                          <a:rPr lang="en-US" altLang="zh-TW" i="1">
                            <a:latin typeface="Cambria Math" panose="02040503050406030204" pitchFamily="18" charset="0"/>
                          </a:rPr>
                          <m:t> </m:t>
                        </m:r>
                      </m:sub>
                    </m:sSub>
                    <m:r>
                      <a:rPr lang="en-US" altLang="zh-TW" i="1" smtClean="0">
                        <a:latin typeface="Cambria Math" panose="02040503050406030204" pitchFamily="18" charset="0"/>
                        <a:ea typeface="Cambria Math" panose="02040503050406030204" pitchFamily="18" charset="0"/>
                      </a:rPr>
                      <m:t>≡</m:t>
                    </m:r>
                  </m:oMath>
                </a14:m>
                <a:r>
                  <a:rPr lang="en-US" altLang="zh-TW" dirty="0" smtClean="0"/>
                  <a:t> </a:t>
                </a:r>
                <a14:m>
                  <m:oMath xmlns:m="http://schemas.openxmlformats.org/officeDocument/2006/math">
                    <m:f>
                      <m:fPr>
                        <m:ctrlPr>
                          <a:rPr lang="en-US" altLang="zh-TW" i="1" dirty="0">
                            <a:latin typeface="Cambria Math" panose="02040503050406030204" pitchFamily="18" charset="0"/>
                          </a:rPr>
                        </m:ctrlPr>
                      </m:fPr>
                      <m:num>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m:t>
                            </m:r>
                          </m:e>
                          <m:sub>
                            <m:r>
                              <a:rPr lang="en-US" altLang="zh-TW" i="1" dirty="0">
                                <a:latin typeface="Cambria Math" panose="02040503050406030204" pitchFamily="18" charset="0"/>
                              </a:rPr>
                              <m:t>𝑡</m:t>
                            </m:r>
                          </m:sub>
                        </m:sSub>
                      </m:num>
                      <m:den>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m:t>
                            </m:r>
                          </m:e>
                          <m:sub>
                            <m:r>
                              <a:rPr lang="en-US" altLang="zh-TW" i="1" dirty="0">
                                <a:latin typeface="Cambria Math" panose="02040503050406030204" pitchFamily="18" charset="0"/>
                              </a:rPr>
                              <m:t>𝑡</m:t>
                            </m:r>
                            <m:r>
                              <a:rPr lang="en-US" altLang="zh-TW" i="1" dirty="0">
                                <a:latin typeface="Cambria Math" panose="02040503050406030204" pitchFamily="18" charset="0"/>
                                <a:ea typeface="Cambria Math" panose="02040503050406030204" pitchFamily="18" charset="0"/>
                              </a:rPr>
                              <m:t>−</m:t>
                            </m:r>
                            <m:r>
                              <a:rPr lang="zh-TW" altLang="en-US" i="1" dirty="0">
                                <a:latin typeface="Cambria Math" panose="02040503050406030204" pitchFamily="18" charset="0"/>
                                <a:ea typeface="Cambria Math" panose="02040503050406030204" pitchFamily="18" charset="0"/>
                              </a:rPr>
                              <m:t>𝜏</m:t>
                            </m:r>
                          </m:sub>
                        </m:sSub>
                      </m:den>
                    </m:f>
                    <m:r>
                      <a:rPr lang="zh-TW" altLang="en-US" i="1" dirty="0" smtClean="0">
                        <a:latin typeface="Cambria Math" panose="02040503050406030204" pitchFamily="18" charset="0"/>
                        <a:ea typeface="Cambria Math" panose="02040503050406030204" pitchFamily="18" charset="0"/>
                      </a:rPr>
                      <m:t>−</m:t>
                    </m:r>
                  </m:oMath>
                </a14:m>
                <a:r>
                  <a:rPr lang="en-US" altLang="zh-TW" dirty="0" smtClean="0"/>
                  <a:t>1.</a:t>
                </a:r>
                <a:endParaRPr lang="en-US" altLang="zh-TW" dirty="0" smtClean="0"/>
              </a:p>
              <a:p>
                <a:pPr marL="457200" lvl="1" indent="0">
                  <a:buNone/>
                </a:pPr>
                <a:endParaRPr lang="en-US" altLang="zh-TW" dirty="0" smtClean="0"/>
              </a:p>
              <a:p>
                <a:pPr lvl="1"/>
                <a:r>
                  <a:rPr lang="en-US" altLang="zh-TW" dirty="0" smtClean="0"/>
                  <a:t>The </a:t>
                </a:r>
                <a:r>
                  <a:rPr lang="en-US" altLang="zh-TW" i="1" u="sng" dirty="0" smtClean="0"/>
                  <a:t>compounded return </a:t>
                </a:r>
                <a:r>
                  <a:rPr lang="en-US" altLang="zh-TW" dirty="0" smtClean="0"/>
                  <a:t>at time </a:t>
                </a:r>
                <a:r>
                  <a:rPr lang="en-US" altLang="zh-TW" i="1" dirty="0" smtClean="0"/>
                  <a:t>t</a:t>
                </a:r>
                <a:r>
                  <a:rPr lang="en-US" altLang="zh-TW" dirty="0" smtClean="0"/>
                  <a:t> for a horizon </a:t>
                </a:r>
                <a14:m>
                  <m:oMath xmlns:m="http://schemas.openxmlformats.org/officeDocument/2006/math">
                    <m:r>
                      <a:rPr lang="zh-TW" altLang="en-US" i="1" smtClean="0">
                        <a:latin typeface="Cambria Math" panose="02040503050406030204" pitchFamily="18" charset="0"/>
                      </a:rPr>
                      <m:t>𝜏</m:t>
                    </m:r>
                  </m:oMath>
                </a14:m>
                <a:r>
                  <a:rPr lang="en-US" altLang="zh-TW" dirty="0" smtClean="0"/>
                  <a:t> is deﬁned as follows:</a:t>
                </a:r>
              </a:p>
              <a:p>
                <a:endParaRPr lang="en-US" altLang="zh-TW" dirty="0"/>
              </a:p>
              <a:p>
                <a:endParaRPr lang="en-US" altLang="zh-TW" dirty="0" smtClean="0"/>
              </a:p>
              <a:p>
                <a:r>
                  <a:rPr lang="en-US" altLang="zh-TW" dirty="0" smtClean="0"/>
                  <a:t>Therefore, both linear returns and compounded returns are invariants for the stock market.</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825625"/>
                <a:ext cx="10515600" cy="4742600"/>
              </a:xfrm>
              <a:blipFill rotWithShape="0">
                <a:blip r:embed="rId2"/>
                <a:stretch>
                  <a:fillRect l="-1043" t="-2057" r="-1797" b="-3342"/>
                </a:stretch>
              </a:blipFill>
            </p:spPr>
            <p:txBody>
              <a:bodyPr/>
              <a:lstStyle/>
              <a:p>
                <a:r>
                  <a:rPr lang="zh-TW" altLang="en-US">
                    <a:noFill/>
                  </a:rPr>
                  <a:t> </a:t>
                </a:r>
              </a:p>
            </p:txBody>
          </p:sp>
        </mc:Fallback>
      </mc:AlternateContent>
      <p:pic>
        <p:nvPicPr>
          <p:cNvPr id="6" name="圖片 5"/>
          <p:cNvPicPr>
            <a:picLocks noChangeAspect="1"/>
          </p:cNvPicPr>
          <p:nvPr/>
        </p:nvPicPr>
        <p:blipFill rotWithShape="1">
          <a:blip r:embed="rId3"/>
          <a:srcRect l="42444" t="73724" r="43995" b="18178"/>
          <a:stretch/>
        </p:blipFill>
        <p:spPr>
          <a:xfrm>
            <a:off x="4345343" y="4554458"/>
            <a:ext cx="2338791" cy="785287"/>
          </a:xfrm>
          <a:prstGeom prst="rect">
            <a:avLst/>
          </a:prstGeom>
        </p:spPr>
      </p:pic>
      <p:pic>
        <p:nvPicPr>
          <p:cNvPr id="7" name="圖片 6"/>
          <p:cNvPicPr>
            <a:picLocks noChangeAspect="1"/>
          </p:cNvPicPr>
          <p:nvPr/>
        </p:nvPicPr>
        <p:blipFill rotWithShape="1">
          <a:blip r:embed="rId4"/>
          <a:srcRect l="32348" t="62104" r="33898" b="32790"/>
          <a:stretch/>
        </p:blipFill>
        <p:spPr>
          <a:xfrm>
            <a:off x="2826750" y="6267683"/>
            <a:ext cx="6486983" cy="551680"/>
          </a:xfrm>
          <a:prstGeom prst="rect">
            <a:avLst/>
          </a:prstGeom>
        </p:spPr>
      </p:pic>
    </p:spTree>
    <p:extLst>
      <p:ext uri="{BB962C8B-B14F-4D97-AF65-F5344CB8AC3E}">
        <p14:creationId xmlns:p14="http://schemas.microsoft.com/office/powerpoint/2010/main" val="3083517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We claim that the most convenient representation of the invariants for the stock market is provided by the </a:t>
            </a:r>
            <a:r>
              <a:rPr lang="en-US" altLang="zh-TW" dirty="0" smtClean="0">
                <a:solidFill>
                  <a:srgbClr val="FF0000"/>
                </a:solidFill>
              </a:rPr>
              <a:t>compounded returns</a:t>
            </a:r>
          </a:p>
          <a:p>
            <a:pPr lvl="1"/>
            <a:r>
              <a:rPr lang="en-US" altLang="zh-TW" dirty="0" smtClean="0"/>
              <a:t>In the ﬁrst place, unlike for linear returns or total returns, the distribution of the compounded returns can be easily projected to any horizon, see Section 3.2, and then translated back into the distribution of market prices at the speciﬁed horizon, see Section 3.3.</a:t>
            </a:r>
          </a:p>
          <a:p>
            <a:pPr lvl="1"/>
            <a:r>
              <a:rPr lang="en-US" altLang="zh-TW" dirty="0" smtClean="0"/>
              <a:t>Secondly, the distribution of either linear returns or total returns is not symmetrical. Instead, compounded returns have an approximately symmetrical distribution. This makes it easier to model the distribution of the compounded returns.</a:t>
            </a:r>
            <a:endParaRPr lang="zh-TW" altLang="en-US" dirty="0"/>
          </a:p>
        </p:txBody>
      </p:sp>
    </p:spTree>
    <p:extLst>
      <p:ext uri="{BB962C8B-B14F-4D97-AF65-F5344CB8AC3E}">
        <p14:creationId xmlns:p14="http://schemas.microsoft.com/office/powerpoint/2010/main" val="361283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3.1.2 Fixed-income market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dirty="0"/>
                  <a:t>W</a:t>
                </a:r>
                <a:r>
                  <a:rPr lang="en-US" altLang="zh-TW" dirty="0" smtClean="0"/>
                  <a:t>e focus on zero-coupon bonds, which are the building blocks of the whole ﬁxed-income market.</a:t>
                </a:r>
              </a:p>
              <a:p>
                <a:r>
                  <a:rPr lang="en-US" altLang="zh-TW" dirty="0" smtClean="0"/>
                  <a:t>A </a:t>
                </a:r>
                <a:r>
                  <a:rPr lang="en-US" altLang="zh-TW" i="1" u="sng" dirty="0" smtClean="0"/>
                  <a:t>zero-coupon bond </a:t>
                </a:r>
                <a:r>
                  <a:rPr lang="en-US" altLang="zh-TW" dirty="0" smtClean="0"/>
                  <a:t>is a ﬁxed-term loan: a certain amount of money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𝑡</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𝐸</m:t>
                            </m:r>
                          </m:e>
                        </m:d>
                      </m:sup>
                    </m:sSubSup>
                  </m:oMath>
                </a14:m>
                <a:r>
                  <a:rPr lang="en-US" altLang="zh-TW" dirty="0" smtClean="0"/>
                  <a:t> is turned in at the generic time </a:t>
                </a:r>
                <a:r>
                  <a:rPr lang="en-US" altLang="zh-TW" i="1" dirty="0" smtClean="0"/>
                  <a:t>t</a:t>
                </a:r>
                <a:r>
                  <a:rPr lang="en-US" altLang="zh-TW" dirty="0" smtClean="0"/>
                  <a:t> and a (larger) determined amount is received back at a later, speciﬁed </a:t>
                </a:r>
                <a:r>
                  <a:rPr lang="en-US" altLang="zh-TW" i="1" dirty="0" smtClean="0"/>
                  <a:t>maturity date E</a:t>
                </a:r>
                <a:r>
                  <a:rPr lang="en-US" altLang="zh-TW" dirty="0" smtClean="0"/>
                  <a:t>.</a:t>
                </a:r>
              </a:p>
              <a:p>
                <a:r>
                  <a:rPr lang="en-US" altLang="zh-TW" dirty="0" smtClean="0"/>
                  <a:t>Since the amount to be received is determined, we can normalize it as follows without loss of generality:</a:t>
                </a:r>
                <a14:m>
                  <m:oMath xmlns:m="http://schemas.openxmlformats.org/officeDocument/2006/math">
                    <m:r>
                      <a:rPr lang="en-US" altLang="zh-TW" b="0" i="0" smtClean="0">
                        <a:latin typeface="Cambria Math" panose="02040503050406030204" pitchFamily="18" charset="0"/>
                      </a:rPr>
                      <m:t> </m:t>
                    </m:r>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𝐸</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𝐸</m:t>
                            </m:r>
                          </m:e>
                        </m:d>
                      </m:sup>
                    </m:sSubSup>
                  </m:oMath>
                </a14:m>
                <a:r>
                  <a:rPr lang="zh-TW" altLang="en-US" dirty="0" smtClean="0"/>
                  <a:t> </a:t>
                </a:r>
                <a14:m>
                  <m:oMath xmlns:m="http://schemas.openxmlformats.org/officeDocument/2006/math">
                    <m:r>
                      <a:rPr lang="zh-TW" altLang="en-US" i="1" dirty="0" smtClean="0">
                        <a:latin typeface="Cambria Math" panose="02040503050406030204" pitchFamily="18" charset="0"/>
                      </a:rPr>
                      <m:t>≡</m:t>
                    </m:r>
                    <m:r>
                      <a:rPr lang="en-US" altLang="zh-TW" b="0" i="1" dirty="0" smtClean="0">
                        <a:latin typeface="Cambria Math" panose="02040503050406030204" pitchFamily="18" charset="0"/>
                      </a:rPr>
                      <m:t>1</m:t>
                    </m:r>
                  </m:oMath>
                </a14:m>
                <a:endParaRPr lang="en-US" altLang="zh-TW" b="0" dirty="0" smtClean="0"/>
              </a:p>
              <a:p>
                <a:r>
                  <a:rPr lang="en-US" altLang="zh-TW" dirty="0" smtClean="0"/>
                  <a:t> We ﬁx an estimation interval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𝜏</m:t>
                        </m:r>
                        <m:r>
                          <a:rPr lang="en-US" altLang="zh-TW" b="0" i="1" smtClean="0">
                            <a:latin typeface="Cambria Math" panose="02040503050406030204" pitchFamily="18" charset="0"/>
                          </a:rPr>
                          <m:t> </m:t>
                        </m:r>
                      </m:e>
                    </m:acc>
                  </m:oMath>
                </a14:m>
                <a:r>
                  <a:rPr lang="en-US" altLang="zh-TW" dirty="0" smtClean="0"/>
                  <a:t>(e.g. one week) and a starting point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oMath>
                </a14:m>
                <a:r>
                  <a:rPr lang="en-US" altLang="zh-TW" dirty="0" smtClean="0"/>
                  <a:t> (e.g. ﬁve years ago) and we consider the set of bond prices: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241" r="-1913"/>
                </a:stretch>
              </a:blipFill>
            </p:spPr>
            <p:txBody>
              <a:bodyPr/>
              <a:lstStyle/>
              <a:p>
                <a:r>
                  <a:rPr lang="zh-TW" altLang="en-US">
                    <a:noFill/>
                  </a:rPr>
                  <a:t> </a:t>
                </a:r>
              </a:p>
            </p:txBody>
          </p:sp>
        </mc:Fallback>
      </mc:AlternateContent>
      <p:pic>
        <p:nvPicPr>
          <p:cNvPr id="4" name="圖片 3"/>
          <p:cNvPicPr>
            <a:picLocks noChangeAspect="1"/>
          </p:cNvPicPr>
          <p:nvPr/>
        </p:nvPicPr>
        <p:blipFill rotWithShape="1">
          <a:blip r:embed="rId3"/>
          <a:srcRect l="43137" t="58583" r="44193" b="35959"/>
          <a:stretch/>
        </p:blipFill>
        <p:spPr>
          <a:xfrm>
            <a:off x="5220235" y="5988676"/>
            <a:ext cx="2568199" cy="621987"/>
          </a:xfrm>
          <a:prstGeom prst="rect">
            <a:avLst/>
          </a:prstGeom>
        </p:spPr>
      </p:pic>
    </p:spTree>
    <p:extLst>
      <p:ext uri="{BB962C8B-B14F-4D97-AF65-F5344CB8AC3E}">
        <p14:creationId xmlns:p14="http://schemas.microsoft.com/office/powerpoint/2010/main" val="167408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5" name="內容版面配置區 4"/>
              <p:cNvSpPr>
                <a:spLocks noGrp="1"/>
              </p:cNvSpPr>
              <p:nvPr>
                <p:ph sz="half" idx="1"/>
              </p:nvPr>
            </p:nvSpPr>
            <p:spPr>
              <a:xfrm>
                <a:off x="476518" y="1825625"/>
                <a:ext cx="5543282" cy="4351338"/>
              </a:xfrm>
            </p:spPr>
            <p:txBody>
              <a:bodyPr>
                <a:normAutofit/>
              </a:bodyPr>
              <a:lstStyle/>
              <a:p>
                <a:r>
                  <a:rPr lang="en-US" altLang="zh-TW" dirty="0" smtClean="0"/>
                  <a:t> The time series of a bond price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𝑡</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𝐸</m:t>
                            </m:r>
                          </m:e>
                        </m:d>
                      </m:sup>
                    </m:sSubSup>
                  </m:oMath>
                </a14:m>
                <a:r>
                  <a:rPr lang="en-US" altLang="zh-TW" dirty="0" smtClean="0"/>
                  <a:t> converges to the redemption value, as the maturity approaches.</a:t>
                </a:r>
              </a:p>
              <a:p>
                <a:r>
                  <a:rPr lang="en-US" altLang="zh-TW" dirty="0" smtClean="0"/>
                  <a:t> Therefore bond prices cannot be market invariants, because the convergence to the redemption value at maturity breaks the time homogeneity of the set of variables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𝑡</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𝐸</m:t>
                            </m:r>
                          </m:e>
                        </m:d>
                      </m:sup>
                    </m:sSubSup>
                  </m:oMath>
                </a14:m>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sz="half" idx="1"/>
              </p:nvPr>
            </p:nvSpPr>
            <p:spPr>
              <a:xfrm>
                <a:off x="476518" y="1825625"/>
                <a:ext cx="5543282" cy="4351338"/>
              </a:xfrm>
              <a:blipFill rotWithShape="0">
                <a:blip r:embed="rId2"/>
                <a:stretch>
                  <a:fillRect l="-1978" t="-2241" r="-3297"/>
                </a:stretch>
              </a:blipFill>
            </p:spPr>
            <p:txBody>
              <a:bodyPr/>
              <a:lstStyle/>
              <a:p>
                <a:r>
                  <a:rPr lang="zh-TW" altLang="en-US">
                    <a:noFill/>
                  </a:rPr>
                  <a:t> </a:t>
                </a:r>
              </a:p>
            </p:txBody>
          </p:sp>
        </mc:Fallback>
      </mc:AlternateContent>
      <p:pic>
        <p:nvPicPr>
          <p:cNvPr id="7" name="內容版面配置區 6"/>
          <p:cNvPicPr>
            <a:picLocks noGrp="1" noChangeAspect="1"/>
          </p:cNvPicPr>
          <p:nvPr>
            <p:ph sz="half" idx="2"/>
          </p:nvPr>
        </p:nvPicPr>
        <p:blipFill rotWithShape="1">
          <a:blip r:embed="rId3"/>
          <a:srcRect l="25063" t="23885" r="27273" b="18635"/>
          <a:stretch/>
        </p:blipFill>
        <p:spPr>
          <a:xfrm>
            <a:off x="6019800" y="1825625"/>
            <a:ext cx="5734604" cy="3888168"/>
          </a:xfrm>
          <a:prstGeom prst="rect">
            <a:avLst/>
          </a:prstGeom>
        </p:spPr>
      </p:pic>
    </p:spTree>
    <p:extLst>
      <p:ext uri="{BB962C8B-B14F-4D97-AF65-F5344CB8AC3E}">
        <p14:creationId xmlns:p14="http://schemas.microsoft.com/office/powerpoint/2010/main" val="144167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idx="1"/>
          </p:nvPr>
        </p:nvSpPr>
        <p:spPr/>
        <p:txBody>
          <a:bodyPr/>
          <a:lstStyle/>
          <a:p>
            <a:r>
              <a:rPr lang="en-US" altLang="zh-TW" dirty="0"/>
              <a:t>C</a:t>
            </a:r>
            <a:r>
              <a:rPr lang="en-US" altLang="zh-TW" dirty="0" smtClean="0"/>
              <a:t>onsider the set of non-overlapping total returns on the generic bond whose time of maturity is </a:t>
            </a:r>
            <a:r>
              <a:rPr lang="en-US" altLang="zh-TW" i="1" dirty="0" smtClean="0"/>
              <a:t>E</a:t>
            </a:r>
            <a:r>
              <a:rPr lang="en-US" altLang="zh-TW" dirty="0" smtClean="0"/>
              <a:t>:</a:t>
            </a:r>
          </a:p>
          <a:p>
            <a:endParaRPr lang="en-US" altLang="zh-TW" dirty="0"/>
          </a:p>
          <a:p>
            <a:endParaRPr lang="en-US" altLang="zh-TW" dirty="0" smtClean="0"/>
          </a:p>
          <a:p>
            <a:pPr lvl="1"/>
            <a:r>
              <a:rPr lang="en-US" altLang="zh-TW" dirty="0" smtClean="0"/>
              <a:t>Nevertheless, the total returns cannot be invariants, because the convergence to the redemption value of the prices also breaks the time homogeneity of the set of variables (3.26).</a:t>
            </a:r>
            <a:endParaRPr lang="en-US" altLang="zh-TW" dirty="0"/>
          </a:p>
          <a:p>
            <a:r>
              <a:rPr lang="zh-TW" altLang="en-US" dirty="0" smtClean="0"/>
              <a:t>為了找到</a:t>
            </a:r>
            <a:r>
              <a:rPr lang="en-US" altLang="zh-TW" dirty="0" smtClean="0"/>
              <a:t>invariant</a:t>
            </a:r>
            <a:r>
              <a:rPr lang="zh-TW" altLang="en-US" dirty="0" smtClean="0"/>
              <a:t>，我們必須解決到期日會破壞</a:t>
            </a:r>
            <a:r>
              <a:rPr lang="en-US" altLang="zh-TW" dirty="0" smtClean="0"/>
              <a:t>time homogeneity</a:t>
            </a:r>
            <a:r>
              <a:rPr lang="zh-TW" altLang="en-US" dirty="0" smtClean="0"/>
              <a:t>的問題。假設存在所有可能到期日的</a:t>
            </a:r>
            <a:r>
              <a:rPr lang="en-US" altLang="zh-TW" dirty="0" smtClean="0"/>
              <a:t>zero-coupon bond</a:t>
            </a:r>
            <a:r>
              <a:rPr lang="zh-TW" altLang="en-US" dirty="0" smtClean="0"/>
              <a:t>，那我們可以去比較相同時間到期的債券。</a:t>
            </a:r>
            <a:r>
              <a:rPr lang="en-US" altLang="zh-TW" dirty="0" smtClean="0"/>
              <a:t> </a:t>
            </a:r>
          </a:p>
          <a:p>
            <a:endParaRPr lang="en-US" altLang="zh-TW" dirty="0"/>
          </a:p>
          <a:p>
            <a:endParaRPr lang="en-US" altLang="zh-TW" dirty="0" smtClean="0"/>
          </a:p>
          <a:p>
            <a:endParaRPr lang="zh-TW" altLang="en-US" dirty="0"/>
          </a:p>
        </p:txBody>
      </p:sp>
      <p:pic>
        <p:nvPicPr>
          <p:cNvPr id="7" name="圖片 6"/>
          <p:cNvPicPr>
            <a:picLocks noChangeAspect="1"/>
          </p:cNvPicPr>
          <p:nvPr/>
        </p:nvPicPr>
        <p:blipFill rotWithShape="1">
          <a:blip r:embed="rId2"/>
          <a:srcRect l="40662" t="45731" r="23902" b="44939"/>
          <a:stretch/>
        </p:blipFill>
        <p:spPr>
          <a:xfrm>
            <a:off x="3335629" y="2665927"/>
            <a:ext cx="6785456" cy="1004552"/>
          </a:xfrm>
          <a:prstGeom prst="rect">
            <a:avLst/>
          </a:prstGeom>
        </p:spPr>
      </p:pic>
    </p:spTree>
    <p:extLst>
      <p:ext uri="{BB962C8B-B14F-4D97-AF65-F5344CB8AC3E}">
        <p14:creationId xmlns:p14="http://schemas.microsoft.com/office/powerpoint/2010/main" val="59962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sz="half" idx="1"/>
          </p:nvPr>
        </p:nvSpPr>
        <p:spPr/>
        <p:txBody>
          <a:bodyPr/>
          <a:lstStyle/>
          <a:p>
            <a:r>
              <a:rPr lang="zh-TW" altLang="en-US" dirty="0" smtClean="0"/>
              <a:t>這張圖呈現在時間序列下的各個點畫上到期日皆為五年的債券價格，很明顯看到這樣的序列就會是 </a:t>
            </a:r>
            <a:r>
              <a:rPr lang="en-US" altLang="zh-TW" dirty="0" smtClean="0"/>
              <a:t>time-homogeneous</a:t>
            </a:r>
            <a:endParaRPr lang="zh-TW" altLang="en-US" dirty="0"/>
          </a:p>
        </p:txBody>
      </p:sp>
      <p:pic>
        <p:nvPicPr>
          <p:cNvPr id="7" name="內容版面配置區 6"/>
          <p:cNvPicPr>
            <a:picLocks noGrp="1" noChangeAspect="1"/>
          </p:cNvPicPr>
          <p:nvPr>
            <p:ph sz="half" idx="2"/>
          </p:nvPr>
        </p:nvPicPr>
        <p:blipFill rotWithShape="1">
          <a:blip r:embed="rId2"/>
          <a:srcRect l="25752" t="28245" r="27037" b="13547"/>
          <a:stretch/>
        </p:blipFill>
        <p:spPr>
          <a:xfrm>
            <a:off x="6220496" y="1690688"/>
            <a:ext cx="5541227" cy="3841079"/>
          </a:xfrm>
          <a:prstGeom prst="rect">
            <a:avLst/>
          </a:prstGeom>
        </p:spPr>
      </p:pic>
    </p:spTree>
    <p:extLst>
      <p:ext uri="{BB962C8B-B14F-4D97-AF65-F5344CB8AC3E}">
        <p14:creationId xmlns:p14="http://schemas.microsoft.com/office/powerpoint/2010/main" val="388038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idx="1"/>
          </p:nvPr>
        </p:nvSpPr>
        <p:spPr/>
        <p:txBody>
          <a:bodyPr/>
          <a:lstStyle/>
          <a:p>
            <a:r>
              <a:rPr lang="en-US" altLang="zh-TW" dirty="0"/>
              <a:t>C</a:t>
            </a:r>
            <a:r>
              <a:rPr lang="en-US" altLang="zh-TW" dirty="0" smtClean="0"/>
              <a:t>onsider the set of non-overlapping "total returns" on bond prices with the same time </a:t>
            </a:r>
            <a:r>
              <a:rPr lang="en-US" altLang="zh-TW" i="1" dirty="0" smtClean="0"/>
              <a:t>v</a:t>
            </a:r>
            <a:r>
              <a:rPr lang="en-US" altLang="zh-TW" dirty="0" smtClean="0"/>
              <a:t> to maturity:</a:t>
            </a:r>
          </a:p>
          <a:p>
            <a:endParaRPr lang="en-US" altLang="zh-TW" dirty="0"/>
          </a:p>
          <a:p>
            <a:endParaRPr lang="en-US" altLang="zh-TW" dirty="0" smtClean="0"/>
          </a:p>
          <a:p>
            <a:pPr lvl="1"/>
            <a:r>
              <a:rPr lang="zh-TW" altLang="en-US" dirty="0" smtClean="0"/>
              <a:t>要注意的是這些</a:t>
            </a:r>
            <a:r>
              <a:rPr lang="en-US" altLang="zh-TW" dirty="0" smtClean="0"/>
              <a:t>“total returns to maturity”</a:t>
            </a:r>
          </a:p>
          <a:p>
            <a:pPr marL="457200" lvl="1" indent="0">
              <a:buNone/>
            </a:pPr>
            <a:r>
              <a:rPr lang="zh-TW" altLang="en-US" dirty="0"/>
              <a:t> </a:t>
            </a:r>
            <a:r>
              <a:rPr lang="zh-TW" altLang="en-US" dirty="0" smtClean="0"/>
              <a:t>  並不是代表真的報酬率，因為這個比率</a:t>
            </a:r>
            <a:endParaRPr lang="en-US" altLang="zh-TW" dirty="0" smtClean="0"/>
          </a:p>
          <a:p>
            <a:pPr marL="457200" lvl="1" indent="0">
              <a:buNone/>
            </a:pPr>
            <a:r>
              <a:rPr lang="zh-TW" altLang="en-US" dirty="0"/>
              <a:t> </a:t>
            </a:r>
            <a:r>
              <a:rPr lang="zh-TW" altLang="en-US" dirty="0" smtClean="0"/>
              <a:t>  的價格是兩個不同的債券。</a:t>
            </a:r>
            <a:endParaRPr lang="en-US" altLang="zh-TW" dirty="0"/>
          </a:p>
          <a:p>
            <a:endParaRPr lang="en-US" altLang="zh-TW" dirty="0" smtClean="0"/>
          </a:p>
          <a:p>
            <a:endParaRPr lang="zh-TW" altLang="en-US" dirty="0"/>
          </a:p>
        </p:txBody>
      </p:sp>
      <p:pic>
        <p:nvPicPr>
          <p:cNvPr id="7" name="圖片 6"/>
          <p:cNvPicPr>
            <a:picLocks noChangeAspect="1"/>
          </p:cNvPicPr>
          <p:nvPr/>
        </p:nvPicPr>
        <p:blipFill rotWithShape="1">
          <a:blip r:embed="rId2"/>
          <a:srcRect l="39474" t="20906" r="40234" b="69235"/>
          <a:stretch/>
        </p:blipFill>
        <p:spPr>
          <a:xfrm>
            <a:off x="2080856" y="2643428"/>
            <a:ext cx="3771670" cy="1030310"/>
          </a:xfrm>
          <a:prstGeom prst="rect">
            <a:avLst/>
          </a:prstGeom>
        </p:spPr>
      </p:pic>
      <p:pic>
        <p:nvPicPr>
          <p:cNvPr id="8" name="圖片 7"/>
          <p:cNvPicPr>
            <a:picLocks noChangeAspect="1"/>
          </p:cNvPicPr>
          <p:nvPr/>
        </p:nvPicPr>
        <p:blipFill rotWithShape="1">
          <a:blip r:embed="rId2"/>
          <a:srcRect l="40564" t="60871" r="41619" b="33671"/>
          <a:stretch/>
        </p:blipFill>
        <p:spPr>
          <a:xfrm>
            <a:off x="6258055" y="2855822"/>
            <a:ext cx="3515933" cy="605522"/>
          </a:xfrm>
          <a:prstGeom prst="rect">
            <a:avLst/>
          </a:prstGeom>
        </p:spPr>
      </p:pic>
      <p:pic>
        <p:nvPicPr>
          <p:cNvPr id="9" name="圖片 8"/>
          <p:cNvPicPr>
            <a:picLocks noChangeAspect="1"/>
          </p:cNvPicPr>
          <p:nvPr/>
        </p:nvPicPr>
        <p:blipFill rotWithShape="1">
          <a:blip r:embed="rId3"/>
          <a:srcRect l="28289" t="21611" r="28158" b="12896"/>
          <a:stretch/>
        </p:blipFill>
        <p:spPr>
          <a:xfrm>
            <a:off x="7365637" y="3347922"/>
            <a:ext cx="4122317" cy="3485232"/>
          </a:xfrm>
          <a:prstGeom prst="rect">
            <a:avLst/>
          </a:prstGeom>
        </p:spPr>
      </p:pic>
    </p:spTree>
    <p:extLst>
      <p:ext uri="{BB962C8B-B14F-4D97-AF65-F5344CB8AC3E}">
        <p14:creationId xmlns:p14="http://schemas.microsoft.com/office/powerpoint/2010/main" val="284641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690688"/>
            <a:ext cx="10515600" cy="4486275"/>
          </a:xfrm>
        </p:spPr>
        <p:txBody>
          <a:bodyPr>
            <a:normAutofit lnSpcReduction="10000"/>
          </a:bodyPr>
          <a:lstStyle/>
          <a:p>
            <a:r>
              <a:rPr lang="en-US" altLang="zh-TW" dirty="0" smtClean="0"/>
              <a:t>The </a:t>
            </a:r>
            <a:r>
              <a:rPr lang="en-US" altLang="zh-TW" i="1" u="sng" dirty="0" smtClean="0"/>
              <a:t>yield to maturity</a:t>
            </a:r>
            <a:r>
              <a:rPr lang="en-US" altLang="zh-TW" dirty="0" smtClean="0"/>
              <a:t>  </a:t>
            </a:r>
            <a:r>
              <a:rPr lang="en-US" altLang="zh-TW" i="1" dirty="0" smtClean="0"/>
              <a:t>v</a:t>
            </a:r>
            <a:r>
              <a:rPr lang="en-US" altLang="zh-TW" dirty="0" smtClean="0"/>
              <a:t> of this bond is deﬁned as follows:</a:t>
            </a:r>
          </a:p>
          <a:p>
            <a:endParaRPr lang="en-US" altLang="zh-TW" dirty="0"/>
          </a:p>
          <a:p>
            <a:pPr marL="0" indent="0">
              <a:buNone/>
            </a:pPr>
            <a:endParaRPr lang="en-US" altLang="zh-TW" dirty="0"/>
          </a:p>
          <a:p>
            <a:r>
              <a:rPr lang="en-US" altLang="zh-TW" dirty="0" smtClean="0"/>
              <a:t>Consider </a:t>
            </a:r>
            <a:r>
              <a:rPr lang="en-US" altLang="zh-TW" u="sng" dirty="0" smtClean="0"/>
              <a:t>the changes in yield to maturity</a:t>
            </a:r>
            <a:r>
              <a:rPr lang="en-US" altLang="zh-TW" dirty="0" smtClean="0"/>
              <a:t>:</a:t>
            </a:r>
            <a:endParaRPr lang="en-US" altLang="zh-TW" dirty="0"/>
          </a:p>
          <a:p>
            <a:endParaRPr lang="en-US" altLang="zh-TW" dirty="0" smtClean="0"/>
          </a:p>
          <a:p>
            <a:endParaRPr lang="en-US" altLang="zh-TW" dirty="0"/>
          </a:p>
          <a:p>
            <a:pPr lvl="1"/>
            <a:r>
              <a:rPr lang="en-US" altLang="zh-TW" dirty="0" smtClean="0"/>
              <a:t>Since </a:t>
            </a:r>
            <a:r>
              <a:rPr lang="en-US" altLang="zh-TW" i="1" dirty="0" smtClean="0"/>
              <a:t>R</a:t>
            </a:r>
            <a:r>
              <a:rPr lang="en-US" altLang="zh-TW" dirty="0" smtClean="0"/>
              <a:t> is an invariant, so is </a:t>
            </a:r>
            <a:r>
              <a:rPr lang="en-US" altLang="zh-TW" i="1" dirty="0" smtClean="0"/>
              <a:t>X</a:t>
            </a:r>
          </a:p>
          <a:p>
            <a:r>
              <a:rPr lang="en-US" altLang="zh-TW" dirty="0" smtClean="0">
                <a:solidFill>
                  <a:srgbClr val="FF0000"/>
                </a:solidFill>
              </a:rPr>
              <a:t>ﬁxed-income invariants: changes in yield to maturity</a:t>
            </a:r>
          </a:p>
          <a:p>
            <a:pPr lvl="1"/>
            <a:r>
              <a:rPr lang="zh-TW" altLang="en-US" dirty="0" smtClean="0">
                <a:solidFill>
                  <a:srgbClr val="FF0000"/>
                </a:solidFill>
              </a:rPr>
              <a:t>比較簡單投影到其他任何的</a:t>
            </a:r>
            <a:r>
              <a:rPr lang="en-US" altLang="zh-TW" dirty="0" smtClean="0">
                <a:solidFill>
                  <a:srgbClr val="FF0000"/>
                </a:solidFill>
              </a:rPr>
              <a:t>horizon</a:t>
            </a:r>
          </a:p>
          <a:p>
            <a:pPr lvl="1"/>
            <a:r>
              <a:rPr lang="zh-TW" altLang="en-US" dirty="0" smtClean="0">
                <a:solidFill>
                  <a:srgbClr val="FF0000"/>
                </a:solidFill>
              </a:rPr>
              <a:t>分布是對稱的，對於建構分布來說比較簡單</a:t>
            </a:r>
            <a:endParaRPr lang="zh-TW" altLang="en-US" dirty="0"/>
          </a:p>
        </p:txBody>
      </p:sp>
      <p:pic>
        <p:nvPicPr>
          <p:cNvPr id="4" name="圖片 3"/>
          <p:cNvPicPr>
            <a:picLocks noChangeAspect="1"/>
          </p:cNvPicPr>
          <p:nvPr/>
        </p:nvPicPr>
        <p:blipFill rotWithShape="1">
          <a:blip r:embed="rId2"/>
          <a:srcRect l="40465" t="38864" r="42015" b="53389"/>
          <a:stretch/>
        </p:blipFill>
        <p:spPr>
          <a:xfrm>
            <a:off x="4378817" y="2250345"/>
            <a:ext cx="3155324" cy="784376"/>
          </a:xfrm>
          <a:prstGeom prst="rect">
            <a:avLst/>
          </a:prstGeom>
        </p:spPr>
      </p:pic>
      <p:pic>
        <p:nvPicPr>
          <p:cNvPr id="5" name="圖片 4"/>
          <p:cNvPicPr>
            <a:picLocks noChangeAspect="1"/>
          </p:cNvPicPr>
          <p:nvPr/>
        </p:nvPicPr>
        <p:blipFill rotWithShape="1">
          <a:blip r:embed="rId2"/>
          <a:srcRect l="36505" t="77245" r="38155" b="16417"/>
          <a:stretch/>
        </p:blipFill>
        <p:spPr>
          <a:xfrm>
            <a:off x="3146020" y="3561730"/>
            <a:ext cx="5899959" cy="829680"/>
          </a:xfrm>
          <a:prstGeom prst="rect">
            <a:avLst/>
          </a:prstGeom>
        </p:spPr>
      </p:pic>
    </p:spTree>
    <p:extLst>
      <p:ext uri="{BB962C8B-B14F-4D97-AF65-F5344CB8AC3E}">
        <p14:creationId xmlns:p14="http://schemas.microsoft.com/office/powerpoint/2010/main" val="283380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a:xfrm>
                <a:off x="838200" y="1825625"/>
                <a:ext cx="10515600" cy="4819874"/>
              </a:xfrm>
            </p:spPr>
            <p:txBody>
              <a:bodyPr>
                <a:normAutofit/>
              </a:bodyPr>
              <a:lstStyle/>
              <a:p>
                <a:r>
                  <a:rPr lang="en-US" altLang="zh-TW" dirty="0" smtClean="0"/>
                  <a:t> In this chapter we model the market. The deﬁnition of a market depends on the investor, who focuses on a speciﬁc pool of assets.</a:t>
                </a:r>
              </a:p>
              <a:p>
                <a:pPr lvl="1"/>
                <a:r>
                  <a:rPr lang="en-US" altLang="zh-TW" dirty="0"/>
                  <a:t>e</a:t>
                </a:r>
                <a:r>
                  <a:rPr lang="en-US" altLang="zh-TW" dirty="0" smtClean="0"/>
                  <a:t>.g., For a trader of Eurodollar futures the market are the "reds", "greens", "blues" and "golds" . For a retiree, the market is a set of mutual funds.</a:t>
                </a:r>
              </a:p>
              <a:p>
                <a:r>
                  <a:rPr lang="en-US" altLang="zh-TW" dirty="0" smtClean="0"/>
                  <a:t>Furthermore, in general the investor has a speciﬁc </a:t>
                </a:r>
                <a:r>
                  <a:rPr lang="en-US" altLang="zh-TW" i="1" u="sng" dirty="0" smtClean="0"/>
                  <a:t>investment horizon</a:t>
                </a:r>
                <a:r>
                  <a:rPr lang="en-US" altLang="zh-TW" dirty="0" smtClean="0"/>
                  <a:t>.</a:t>
                </a:r>
              </a:p>
              <a:p>
                <a:pPr lvl="1"/>
                <a:r>
                  <a:rPr lang="en-US" altLang="zh-TW" dirty="0" smtClean="0"/>
                  <a:t>e.g.,  A day-trader aims at cashing proﬁts within a few hours from the investment decision. A retiree has an investment horizon of the order of a few years.</a:t>
                </a:r>
              </a:p>
              <a:p>
                <a14:m>
                  <m:oMath xmlns:m="http://schemas.openxmlformats.org/officeDocument/2006/math">
                    <m:sSub>
                      <m:sSubPr>
                        <m:ctrlPr>
                          <a:rPr lang="en-US" altLang="zh-TW" i="1" smtClean="0">
                            <a:latin typeface="Cambria Math" panose="02040503050406030204" pitchFamily="18" charset="0"/>
                          </a:rPr>
                        </m:ctrlPr>
                      </m:sSubPr>
                      <m:e>
                        <m:r>
                          <a:rPr lang="en-US" altLang="zh-TW" b="1" i="0" smtClean="0">
                            <a:latin typeface="Cambria Math" panose="02040503050406030204" pitchFamily="18" charset="0"/>
                          </a:rPr>
                          <m:t>𝐏</m:t>
                        </m:r>
                      </m:e>
                      <m:sub>
                        <m:r>
                          <a:rPr lang="en-US" altLang="zh-TW" b="0" i="1" smtClean="0">
                            <a:latin typeface="Cambria Math" panose="02040503050406030204" pitchFamily="18" charset="0"/>
                          </a:rPr>
                          <m:t>𝑡</m:t>
                        </m:r>
                      </m:sub>
                    </m:sSub>
                  </m:oMath>
                </a14:m>
                <a:r>
                  <a:rPr lang="en-US" altLang="zh-TW" dirty="0" smtClean="0"/>
                  <a:t>: the value, or the price, at the generic time t of the securities in the market by the N dimensional vector.</a:t>
                </a:r>
              </a:p>
              <a:p>
                <a:r>
                  <a:rPr lang="en-US" altLang="zh-TW" i="1" dirty="0" smtClean="0"/>
                  <a:t>T</a:t>
                </a:r>
                <a:r>
                  <a:rPr lang="en-US" altLang="zh-TW" dirty="0" smtClean="0"/>
                  <a:t> : the time when the allocation decision is made.</a:t>
                </a:r>
                <a:endParaRPr lang="zh-TW" altLang="en-US" dirty="0"/>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xfrm>
                <a:off x="838200" y="1825625"/>
                <a:ext cx="10515600" cy="4819874"/>
              </a:xfrm>
              <a:blipFill rotWithShape="0">
                <a:blip r:embed="rId2"/>
                <a:stretch>
                  <a:fillRect l="-1043" t="-2023" r="-191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86591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dirty="0" smtClean="0"/>
                  <a:t>In view of making the best possible asset allocation decision, the investor is interested in modeling the value of the securities in his market at his investment horizon.</a:t>
                </a:r>
              </a:p>
              <a:p>
                <a:r>
                  <a:rPr lang="en-US" altLang="zh-TW" dirty="0" smtClean="0"/>
                  <a:t>The prices at the investment horizon </a:t>
                </a:r>
                <a14:m>
                  <m:oMath xmlns:m="http://schemas.openxmlformats.org/officeDocument/2006/math">
                    <m:sSub>
                      <m:sSubPr>
                        <m:ctrlPr>
                          <a:rPr lang="en-US" altLang="zh-TW" i="1" smtClean="0">
                            <a:latin typeface="Cambria Math" panose="02040503050406030204" pitchFamily="18" charset="0"/>
                          </a:rPr>
                        </m:ctrlPr>
                      </m:sSubPr>
                      <m:e>
                        <m:r>
                          <a:rPr lang="en-US" altLang="zh-TW" b="1" i="0" smtClean="0">
                            <a:latin typeface="Cambria Math" panose="02040503050406030204" pitchFamily="18" charset="0"/>
                          </a:rPr>
                          <m:t>𝐏</m:t>
                        </m:r>
                      </m:e>
                      <m:sub>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𝜏</m:t>
                        </m:r>
                      </m:sub>
                    </m:sSub>
                  </m:oMath>
                </a14:m>
                <a:r>
                  <a:rPr lang="en-US" altLang="zh-TW" dirty="0" smtClean="0"/>
                  <a:t> are a multivariate random variable: therefore modeling the market means determining the distribution of </a:t>
                </a:r>
                <a14:m>
                  <m:oMath xmlns:m="http://schemas.openxmlformats.org/officeDocument/2006/math">
                    <m:sSub>
                      <m:sSubPr>
                        <m:ctrlPr>
                          <a:rPr lang="en-US" altLang="zh-TW" i="1" smtClean="0">
                            <a:latin typeface="Cambria Math" panose="02040503050406030204" pitchFamily="18" charset="0"/>
                          </a:rPr>
                        </m:ctrlPr>
                      </m:sSubPr>
                      <m:e>
                        <m:r>
                          <a:rPr lang="en-US" altLang="zh-TW" b="1" i="0" smtClean="0">
                            <a:latin typeface="Cambria Math" panose="02040503050406030204" pitchFamily="18" charset="0"/>
                          </a:rPr>
                          <m:t>𝐏</m:t>
                        </m:r>
                      </m:e>
                      <m:sub>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𝜏</m:t>
                        </m:r>
                      </m:sub>
                    </m:sSub>
                  </m:oMath>
                </a14:m>
                <a:r>
                  <a:rPr lang="en-US" altLang="zh-TW" dirty="0" smtClean="0"/>
                  <a:t>.</a:t>
                </a:r>
              </a:p>
              <a:p>
                <a:r>
                  <a:rPr lang="en-US" altLang="zh-TW" dirty="0" smtClean="0"/>
                  <a:t> A rational approach(</a:t>
                </a:r>
                <a:r>
                  <a:rPr lang="zh-TW" altLang="en-US" dirty="0" smtClean="0"/>
                  <a:t>方法</a:t>
                </a:r>
                <a:r>
                  <a:rPr lang="en-US" altLang="zh-TW" dirty="0" smtClean="0"/>
                  <a:t>) should link the market model, i.e. the distribution of the prices at the investment horizon, with the observations, i.e. the past realizations of some market observables.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4807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The bridge between past and future consists of four conceptual(</a:t>
            </a:r>
            <a:r>
              <a:rPr lang="zh-TW" altLang="en-US" dirty="0" smtClean="0"/>
              <a:t>概念上</a:t>
            </a:r>
            <a:r>
              <a:rPr lang="en-US" altLang="zh-TW" dirty="0" smtClean="0"/>
              <a:t>) building blocks.</a:t>
            </a:r>
            <a:endParaRPr lang="zh-TW" altLang="en-US" dirty="0"/>
          </a:p>
        </p:txBody>
      </p:sp>
      <p:sp>
        <p:nvSpPr>
          <p:cNvPr id="3" name="內容版面配置區 2"/>
          <p:cNvSpPr>
            <a:spLocks noGrp="1"/>
          </p:cNvSpPr>
          <p:nvPr>
            <p:ph idx="1"/>
          </p:nvPr>
        </p:nvSpPr>
        <p:spPr/>
        <p:txBody>
          <a:bodyPr>
            <a:normAutofit lnSpcReduction="10000"/>
          </a:bodyPr>
          <a:lstStyle/>
          <a:p>
            <a:pPr marL="514350" indent="-514350">
              <a:buFont typeface="+mj-lt"/>
              <a:buAutoNum type="arabicPeriod"/>
            </a:pPr>
            <a:r>
              <a:rPr lang="en-US" altLang="zh-TW" dirty="0" smtClean="0"/>
              <a:t>Detecting the invariants</a:t>
            </a:r>
          </a:p>
          <a:p>
            <a:pPr lvl="1"/>
            <a:r>
              <a:rPr lang="en-US" altLang="zh-TW" dirty="0" smtClean="0"/>
              <a:t>The market displays some phenomena that repeat themselves identically throughout history: we call these phenomena invariants. </a:t>
            </a:r>
          </a:p>
          <a:p>
            <a:pPr lvl="1"/>
            <a:r>
              <a:rPr lang="en-US" altLang="zh-TW" dirty="0" smtClean="0"/>
              <a:t>The ﬁrst step consists in detecting the invariants, i.e. the market variables that can be modeled as the realization of a set of </a:t>
            </a:r>
            <a:r>
              <a:rPr lang="en-US" altLang="zh-TW" i="1" dirty="0" smtClean="0"/>
              <a:t>independent and identically distributed random variables.</a:t>
            </a:r>
          </a:p>
          <a:p>
            <a:pPr lvl="2"/>
            <a:r>
              <a:rPr lang="en-US" altLang="zh-TW" dirty="0" smtClean="0"/>
              <a:t>For example the weekly returns are invariants for the stock market.</a:t>
            </a:r>
          </a:p>
          <a:p>
            <a:pPr marL="514350" indent="-514350">
              <a:buFont typeface="+mj-lt"/>
              <a:buAutoNum type="arabicPeriod"/>
            </a:pPr>
            <a:r>
              <a:rPr lang="en-US" altLang="zh-TW" dirty="0" smtClean="0"/>
              <a:t>Determining the distribution of the invariants</a:t>
            </a:r>
          </a:p>
          <a:p>
            <a:pPr lvl="1"/>
            <a:r>
              <a:rPr lang="en-US" altLang="zh-TW" dirty="0" smtClean="0"/>
              <a:t>Due to the repetitive behavior of the market invariants, it is possible by means of statistical procedures to infer their distribution.</a:t>
            </a:r>
          </a:p>
          <a:p>
            <a:pPr lvl="2"/>
            <a:r>
              <a:rPr lang="en-US" altLang="zh-TW" dirty="0"/>
              <a:t>e</a:t>
            </a:r>
            <a:r>
              <a:rPr lang="en-US" altLang="zh-TW" dirty="0" smtClean="0"/>
              <a:t>.g.,  in the stock market the stochastic behavior of the weekly returns can be modeled by a multivariate Student </a:t>
            </a:r>
            <a:r>
              <a:rPr lang="en-US" altLang="zh-TW" i="1" dirty="0" smtClean="0"/>
              <a:t>t</a:t>
            </a:r>
            <a:r>
              <a:rPr lang="en-US" altLang="zh-TW" dirty="0" smtClean="0"/>
              <a:t> distribution.</a:t>
            </a:r>
            <a:endParaRPr lang="zh-TW" altLang="en-US" dirty="0"/>
          </a:p>
        </p:txBody>
      </p:sp>
    </p:spTree>
    <p:extLst>
      <p:ext uri="{BB962C8B-B14F-4D97-AF65-F5344CB8AC3E}">
        <p14:creationId xmlns:p14="http://schemas.microsoft.com/office/powerpoint/2010/main" val="3721552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825625"/>
                <a:ext cx="10515600" cy="4613812"/>
              </a:xfrm>
            </p:spPr>
            <p:txBody>
              <a:bodyPr>
                <a:normAutofit/>
              </a:bodyPr>
              <a:lstStyle/>
              <a:p>
                <a:pPr marL="514350" indent="-514350">
                  <a:buFont typeface="+mj-lt"/>
                  <a:buAutoNum type="arabicPeriod" startAt="3"/>
                </a:pPr>
                <a:r>
                  <a:rPr lang="en-US" altLang="zh-TW" dirty="0" smtClean="0"/>
                  <a:t>Projecting the invariants into the future</a:t>
                </a:r>
              </a:p>
              <a:p>
                <a:pPr lvl="1"/>
                <a:r>
                  <a:rPr lang="en-US" altLang="zh-TW" dirty="0" smtClean="0"/>
                  <a:t>The estimated distribution of the invariants refers to a speciﬁc estimation interval. This distribution needs to be projected to the generic investment horizon </a:t>
                </a:r>
                <a14:m>
                  <m:oMath xmlns:m="http://schemas.openxmlformats.org/officeDocument/2006/math">
                    <m:r>
                      <a:rPr lang="zh-TW" altLang="en-US" i="1" smtClean="0">
                        <a:latin typeface="Cambria Math" panose="02040503050406030204" pitchFamily="18" charset="0"/>
                      </a:rPr>
                      <m:t>𝜏</m:t>
                    </m:r>
                    <m:r>
                      <a:rPr lang="en-US" altLang="zh-TW" b="0" i="1" smtClean="0">
                        <a:latin typeface="Cambria Math" panose="02040503050406030204" pitchFamily="18" charset="0"/>
                      </a:rPr>
                      <m:t> </m:t>
                    </m:r>
                  </m:oMath>
                </a14:m>
                <a:r>
                  <a:rPr lang="en-US" altLang="zh-TW" dirty="0" smtClean="0"/>
                  <a:t>that is relevant to the investor.</a:t>
                </a:r>
              </a:p>
              <a:p>
                <a:pPr lvl="2"/>
                <a:r>
                  <a:rPr lang="en-US" altLang="zh-TW" dirty="0" smtClean="0"/>
                  <a:t>For example from the distribution of weekly returns we need to compute the distribution of monthly returns.</a:t>
                </a:r>
              </a:p>
              <a:p>
                <a:pPr marL="514350" indent="-514350">
                  <a:buFont typeface="+mj-lt"/>
                  <a:buAutoNum type="arabicPeriod" startAt="3"/>
                </a:pPr>
                <a:r>
                  <a:rPr lang="en-US" altLang="zh-TW" dirty="0" smtClean="0"/>
                  <a:t>Mapping the invariants into the market prices</a:t>
                </a:r>
              </a:p>
              <a:p>
                <a:pPr lvl="1"/>
                <a:r>
                  <a:rPr lang="en-US" altLang="zh-TW" dirty="0" smtClean="0"/>
                  <a:t>Since the invariants are not the market prices, we need to translate the distribution of the invariants into the distribution of the prices of the securities in the market at the investment horizon.</a:t>
                </a:r>
              </a:p>
              <a:p>
                <a:pPr lvl="2"/>
                <a:r>
                  <a:rPr lang="en-US" altLang="zh-TW" dirty="0" smtClean="0"/>
                  <a:t>For example from the distribution of monthly returns we need to compute the distribution of the stock prices one month in the future.</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825625"/>
                <a:ext cx="10515600" cy="4613812"/>
              </a:xfrm>
              <a:blipFill rotWithShape="0">
                <a:blip r:embed="rId2"/>
                <a:stretch>
                  <a:fillRect l="-1217" t="-224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6940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3.1 The quest for invariance</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dirty="0" smtClean="0"/>
                  <a:t>Consider a starting point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oMath>
                </a14:m>
                <a:r>
                  <a:rPr lang="en-US" altLang="zh-TW" dirty="0" smtClean="0"/>
                  <a:t> and a time interval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𝜏</m:t>
                        </m:r>
                      </m:e>
                    </m:acc>
                  </m:oMath>
                </a14:m>
                <a:r>
                  <a:rPr lang="en-US" altLang="zh-TW" dirty="0" smtClean="0"/>
                  <a:t> which we call the estimation interval. </a:t>
                </a:r>
              </a:p>
              <a:p>
                <a:r>
                  <a:rPr lang="en-US" altLang="zh-TW" dirty="0" smtClean="0"/>
                  <a:t>Consider the set of equally-spaced dates</a:t>
                </a:r>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𝐷</m:t>
                        </m:r>
                      </m:e>
                      <m:sub>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zh-TW" altLang="en-US" b="0" i="1" smtClean="0">
                                <a:latin typeface="Cambria Math" panose="02040503050406030204" pitchFamily="18" charset="0"/>
                              </a:rPr>
                              <m:t>𝜏</m:t>
                            </m:r>
                          </m:e>
                        </m:acc>
                      </m:sub>
                    </m:sSub>
                    <m:r>
                      <a:rPr lang="en-US" altLang="zh-TW" i="1" smtClean="0">
                        <a:latin typeface="Cambria Math" panose="02040503050406030204" pitchFamily="18" charset="0"/>
                        <a:ea typeface="Cambria Math" panose="02040503050406030204" pitchFamily="18" charset="0"/>
                      </a:rPr>
                      <m:t>≡</m:t>
                    </m:r>
                    <m:d>
                      <m:dPr>
                        <m:begChr m:val="{"/>
                        <m:endChr m:val="}"/>
                        <m:ctrlPr>
                          <a:rPr lang="en-US" altLang="zh-TW" b="0" i="1" smtClean="0">
                            <a:latin typeface="Cambria Math" panose="02040503050406030204" pitchFamily="18" charset="0"/>
                            <a:ea typeface="Cambria Math" panose="02040503050406030204" pitchFamily="18" charset="0"/>
                          </a:rPr>
                        </m:ctrlPr>
                      </m:dPr>
                      <m:e>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panose="02040503050406030204" pitchFamily="18" charset="0"/>
                                <a:ea typeface="Cambria Math" panose="02040503050406030204" pitchFamily="18" charset="0"/>
                              </a:rPr>
                              <m:t>𝑡</m:t>
                            </m:r>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𝑡</m:t>
                            </m:r>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zh-TW" altLang="en-US" b="0" i="1" smtClean="0">
                                <a:latin typeface="Cambria Math" panose="02040503050406030204" pitchFamily="18" charset="0"/>
                              </a:rPr>
                              <m:t>𝜏</m:t>
                            </m:r>
                          </m:e>
                        </m:acc>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𝑡</m:t>
                            </m:r>
                          </m:e>
                        </m:acc>
                        <m:r>
                          <a:rPr lang="en-US" altLang="zh-TW" b="0" i="1" smtClean="0">
                            <a:latin typeface="Cambria Math" panose="02040503050406030204" pitchFamily="18" charset="0"/>
                          </a:rPr>
                          <m:t>+2</m:t>
                        </m:r>
                        <m:acc>
                          <m:accPr>
                            <m:chr m:val="̃"/>
                            <m:ctrlPr>
                              <a:rPr lang="en-US" altLang="zh-TW" b="0" i="1" smtClean="0">
                                <a:latin typeface="Cambria Math" panose="02040503050406030204" pitchFamily="18" charset="0"/>
                              </a:rPr>
                            </m:ctrlPr>
                          </m:accPr>
                          <m:e>
                            <m:r>
                              <a:rPr lang="zh-TW" altLang="en-US" b="0" i="1" smtClean="0">
                                <a:latin typeface="Cambria Math" panose="02040503050406030204" pitchFamily="18" charset="0"/>
                              </a:rPr>
                              <m:t>𝜏</m:t>
                            </m:r>
                          </m:e>
                        </m:acc>
                        <m:r>
                          <a:rPr lang="en-US" altLang="zh-TW" b="0" i="1" smtClean="0">
                            <a:latin typeface="Cambria Math" panose="02040503050406030204" pitchFamily="18" charset="0"/>
                          </a:rPr>
                          <m:t>,…</m:t>
                        </m:r>
                      </m:e>
                    </m:d>
                    <m:r>
                      <a:rPr lang="en-US" altLang="zh-TW" b="0" i="1" smtClean="0">
                        <a:latin typeface="Cambria Math" panose="02040503050406030204" pitchFamily="18" charset="0"/>
                        <a:ea typeface="Cambria Math" panose="02040503050406030204" pitchFamily="18" charset="0"/>
                      </a:rPr>
                      <m:t>.</m:t>
                    </m:r>
                  </m:oMath>
                </a14:m>
                <a:endParaRPr lang="en-US" altLang="zh-TW" dirty="0" smtClean="0"/>
              </a:p>
              <a:p>
                <a:r>
                  <a:rPr lang="en-US" altLang="zh-TW" dirty="0" smtClean="0"/>
                  <a:t>Consider a set of random variables</a:t>
                </a:r>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𝑡</m:t>
                        </m:r>
                      </m:sub>
                    </m:sSub>
                  </m:oMath>
                </a14:m>
                <a:r>
                  <a:rPr lang="en-US" altLang="zh-TW" i="1" dirty="0" smtClean="0"/>
                  <a:t>,    t</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 </m:t>
                    </m:r>
                    <m:r>
                      <a:rPr lang="en-US" altLang="zh-TW" i="1" smtClean="0">
                        <a:latin typeface="Cambria Math" panose="02040503050406030204" pitchFamily="18" charset="0"/>
                        <a:ea typeface="Cambria Math" panose="02040503050406030204" pitchFamily="18" charset="0"/>
                      </a:rPr>
                      <m:t>∈</m:t>
                    </m:r>
                  </m:oMath>
                </a14:m>
                <a:r>
                  <a:rPr lang="en-US" altLang="zh-TW" i="1" dirty="0" smtClean="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𝐷</m:t>
                        </m:r>
                      </m:e>
                      <m:sub>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sub>
                    </m:sSub>
                  </m:oMath>
                </a14:m>
                <a:r>
                  <a:rPr lang="en-US" altLang="zh-TW" i="1" dirty="0" smtClean="0"/>
                  <a:t>.</a:t>
                </a:r>
                <a:endParaRPr lang="en-US" altLang="zh-TW" i="1" dirty="0" smtClean="0"/>
              </a:p>
              <a:p>
                <a:r>
                  <a:rPr lang="en-US" altLang="zh-TW" dirty="0" smtClean="0"/>
                  <a:t>The random variables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𝑡</m:t>
                        </m:r>
                      </m:sub>
                    </m:sSub>
                  </m:oMath>
                </a14:m>
                <a:r>
                  <a:rPr lang="en-US" altLang="zh-TW" dirty="0" smtClean="0"/>
                  <a:t> are </a:t>
                </a:r>
                <a:r>
                  <a:rPr lang="en-US" altLang="zh-TW" i="1" dirty="0" smtClean="0">
                    <a:solidFill>
                      <a:srgbClr val="FF0000"/>
                    </a:solidFill>
                  </a:rPr>
                  <a:t>market invariants </a:t>
                </a:r>
                <a:r>
                  <a:rPr lang="en-US" altLang="zh-TW" dirty="0" smtClean="0"/>
                  <a:t>for the starting point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oMath>
                </a14:m>
                <a:r>
                  <a:rPr lang="en-US" altLang="zh-TW" dirty="0" smtClean="0"/>
                  <a:t> and the estimation interval </a:t>
                </a:r>
                <a14:m>
                  <m:oMath xmlns:m="http://schemas.openxmlformats.org/officeDocument/2006/math">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𝜏</m:t>
                        </m:r>
                      </m:e>
                    </m:acc>
                  </m:oMath>
                </a14:m>
                <a:r>
                  <a:rPr lang="en-US" altLang="zh-TW" dirty="0" smtClean="0"/>
                  <a:t> if they are </a:t>
                </a:r>
                <a:r>
                  <a:rPr lang="en-US" altLang="zh-TW" i="1" dirty="0" smtClean="0">
                    <a:solidFill>
                      <a:srgbClr val="FF0000"/>
                    </a:solidFill>
                  </a:rPr>
                  <a:t>independent and identically distributed </a:t>
                </a:r>
                <a:r>
                  <a:rPr lang="en-US" altLang="zh-TW" dirty="0" smtClean="0"/>
                  <a:t>and if </a:t>
                </a:r>
                <a:r>
                  <a:rPr lang="en-US" altLang="zh-TW" dirty="0" smtClean="0">
                    <a:solidFill>
                      <a:srgbClr val="FF0000"/>
                    </a:solidFill>
                  </a:rPr>
                  <a:t>the realization </a:t>
                </a:r>
                <a14:m>
                  <m:oMath xmlns:m="http://schemas.openxmlformats.org/officeDocument/2006/math">
                    <m:sSub>
                      <m:sSubPr>
                        <m:ctrlPr>
                          <a:rPr lang="en-US" altLang="zh-TW"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𝑥</m:t>
                        </m:r>
                      </m:e>
                      <m:sub>
                        <m:r>
                          <a:rPr lang="en-US" altLang="zh-TW" b="0" i="1" smtClean="0">
                            <a:solidFill>
                              <a:srgbClr val="FF0000"/>
                            </a:solidFill>
                            <a:latin typeface="Cambria Math" panose="02040503050406030204" pitchFamily="18" charset="0"/>
                          </a:rPr>
                          <m:t>𝑡</m:t>
                        </m:r>
                      </m:sub>
                    </m:sSub>
                  </m:oMath>
                </a14:m>
                <a:r>
                  <a:rPr lang="en-US" altLang="zh-TW" dirty="0" smtClean="0">
                    <a:solidFill>
                      <a:srgbClr val="FF0000"/>
                    </a:solidFill>
                  </a:rPr>
                  <a:t> of </a:t>
                </a:r>
                <a14:m>
                  <m:oMath xmlns:m="http://schemas.openxmlformats.org/officeDocument/2006/math">
                    <m:sSub>
                      <m:sSubPr>
                        <m:ctrlPr>
                          <a:rPr lang="en-US" altLang="zh-TW"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𝑋</m:t>
                        </m:r>
                      </m:e>
                      <m:sub>
                        <m:r>
                          <a:rPr lang="en-US" altLang="zh-TW" b="0" i="1" smtClean="0">
                            <a:solidFill>
                              <a:srgbClr val="FF0000"/>
                            </a:solidFill>
                            <a:latin typeface="Cambria Math" panose="02040503050406030204" pitchFamily="18" charset="0"/>
                          </a:rPr>
                          <m:t>𝑡</m:t>
                        </m:r>
                      </m:sub>
                    </m:sSub>
                  </m:oMath>
                </a14:m>
                <a:r>
                  <a:rPr lang="en-US" altLang="zh-TW" dirty="0" smtClean="0">
                    <a:solidFill>
                      <a:srgbClr val="FF0000"/>
                    </a:solidFill>
                  </a:rPr>
                  <a:t> becomes available at time </a:t>
                </a:r>
                <a:r>
                  <a:rPr lang="en-US" altLang="zh-TW" i="1" dirty="0" smtClean="0">
                    <a:solidFill>
                      <a:srgbClr val="FF0000"/>
                    </a:solidFill>
                  </a:rPr>
                  <a:t>t</a:t>
                </a:r>
                <a:r>
                  <a:rPr lang="en-US" altLang="zh-TW" dirty="0" smtClean="0"/>
                  <a:t>.</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4211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dirty="0" smtClean="0"/>
                  <a:t>A </a:t>
                </a:r>
                <a:r>
                  <a:rPr lang="en-US" altLang="zh-TW" i="1" u="sng" dirty="0" smtClean="0"/>
                  <a:t>time homogenous invariant </a:t>
                </a:r>
                <a:r>
                  <a:rPr lang="en-US" altLang="zh-TW" dirty="0" smtClean="0"/>
                  <a:t>is an invariant whose distribution does not depend on the reference time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oMath>
                </a14:m>
                <a:r>
                  <a:rPr lang="en-US" altLang="zh-TW" dirty="0" smtClean="0"/>
                  <a:t>.</a:t>
                </a:r>
              </a:p>
              <a:p>
                <a:r>
                  <a:rPr lang="en-US" altLang="zh-TW" dirty="0" smtClean="0"/>
                  <a:t>To detect invariance, we look into the time series of the ﬁnancial data available. The </a:t>
                </a:r>
                <a:r>
                  <a:rPr lang="en-US" altLang="zh-TW" i="1" dirty="0" smtClean="0"/>
                  <a:t>time series </a:t>
                </a:r>
                <a:r>
                  <a:rPr lang="en-US" altLang="zh-TW" dirty="0" smtClean="0"/>
                  <a:t>of a generic set of random variables is the set of past realizations of those random variables. Denoting as </a:t>
                </a:r>
                <a:r>
                  <a:rPr lang="en-US" altLang="zh-TW" i="1" dirty="0" smtClean="0"/>
                  <a:t>T </a:t>
                </a:r>
                <a:r>
                  <a:rPr lang="en-US" altLang="zh-TW" dirty="0" smtClean="0"/>
                  <a:t>the current time, the time series is the set</a:t>
                </a:r>
              </a:p>
              <a:p>
                <a:pPr marL="0" indent="0">
                  <a:buNone/>
                </a:pPr>
                <a:r>
                  <a:rPr lang="en-US" altLang="zh-TW" i="1"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oMath>
                </a14:m>
                <a:r>
                  <a:rPr lang="en-US" altLang="zh-TW" i="1" dirty="0" smtClean="0"/>
                  <a:t>      t=</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r>
                      <a:rPr lang="en-US" altLang="zh-TW" b="0" i="1" smtClean="0">
                        <a:latin typeface="Cambria Math" panose="02040503050406030204" pitchFamily="18" charset="0"/>
                      </a:rPr>
                      <m:t>,</m:t>
                    </m:r>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𝑡</m:t>
                        </m:r>
                      </m:e>
                    </m:acc>
                    <m:r>
                      <a:rPr lang="en-US" altLang="zh-TW" b="0" i="1" smtClean="0">
                        <a:latin typeface="Cambria Math" panose="02040503050406030204" pitchFamily="18" charset="0"/>
                      </a:rPr>
                      <m:t>+</m:t>
                    </m:r>
                    <m:acc>
                      <m:accPr>
                        <m:chr m:val="̃"/>
                        <m:ctrlPr>
                          <a:rPr lang="en-US" altLang="zh-TW" i="1" smtClean="0">
                            <a:latin typeface="Cambria Math" panose="02040503050406030204" pitchFamily="18" charset="0"/>
                          </a:rPr>
                        </m:ctrlPr>
                      </m:accPr>
                      <m:e>
                        <m:r>
                          <a:rPr lang="zh-TW" altLang="en-US" i="1" smtClean="0">
                            <a:latin typeface="Cambria Math" panose="02040503050406030204" pitchFamily="18" charset="0"/>
                          </a:rPr>
                          <m:t>𝜏</m:t>
                        </m:r>
                      </m:e>
                    </m:acc>
                  </m:oMath>
                </a14:m>
                <a:r>
                  <a:rPr lang="en-US" altLang="zh-TW" i="1" dirty="0" smtClean="0"/>
                  <a:t>,…,T,</a:t>
                </a:r>
                <a:endParaRPr lang="en-US" altLang="zh-TW" i="1" dirty="0" smtClean="0"/>
              </a:p>
              <a:p>
                <a:pPr marL="0" indent="0">
                  <a:buNone/>
                </a:pPr>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𝑡</m:t>
                        </m:r>
                      </m:sub>
                    </m:sSub>
                  </m:oMath>
                </a14:m>
                <a:r>
                  <a:rPr lang="en-US" altLang="zh-TW" dirty="0" smtClean="0"/>
                  <a:t> is the speciﬁc realization of the random variable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𝑡</m:t>
                        </m:r>
                      </m:sub>
                    </m:sSub>
                  </m:oMath>
                </a14:m>
                <a:r>
                  <a:rPr lang="en-US" altLang="zh-TW" dirty="0" smtClean="0"/>
                  <a:t> occurred at   time </a:t>
                </a:r>
                <a:r>
                  <a:rPr lang="en-US" altLang="zh-TW" i="1" dirty="0" smtClean="0"/>
                  <a:t>t</a:t>
                </a:r>
                <a:r>
                  <a:rPr lang="en-US" altLang="zh-TW" dirty="0" smtClean="0"/>
                  <a:t> in the past.</a:t>
                </a:r>
              </a:p>
              <a:p>
                <a:pPr lvl="1"/>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217" t="-2241" r="-11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58071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two simple graphical tests</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825624"/>
                <a:ext cx="10515600" cy="5032375"/>
              </a:xfrm>
            </p:spPr>
            <p:txBody>
              <a:bodyPr>
                <a:normAutofit/>
              </a:bodyPr>
              <a:lstStyle/>
              <a:p>
                <a:r>
                  <a:rPr lang="en-US" altLang="zh-TW" dirty="0" smtClean="0"/>
                  <a:t>The ﬁrst test consists in splitting the time series  into two series:</a:t>
                </a:r>
              </a:p>
              <a:p>
                <a:pPr marL="0" indent="0">
                  <a:buNone/>
                </a:pP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 </m:t>
                        </m:r>
                        <m:r>
                          <a:rPr lang="en-US" altLang="zh-TW" i="1">
                            <a:latin typeface="Cambria Math" panose="02040503050406030204" pitchFamily="18" charset="0"/>
                          </a:rPr>
                          <m:t>𝑥</m:t>
                        </m:r>
                      </m:e>
                      <m:sub>
                        <m:r>
                          <a:rPr lang="en-US" altLang="zh-TW" i="1">
                            <a:latin typeface="Cambria Math" panose="02040503050406030204" pitchFamily="18" charset="0"/>
                          </a:rPr>
                          <m:t>𝑡</m:t>
                        </m:r>
                      </m:sub>
                    </m:sSub>
                    <m:r>
                      <a:rPr lang="en-US" altLang="zh-TW" i="1">
                        <a:latin typeface="Cambria Math" panose="02040503050406030204" pitchFamily="18" charset="0"/>
                      </a:rPr>
                      <m:t>,</m:t>
                    </m:r>
                  </m:oMath>
                </a14:m>
                <a:r>
                  <a:rPr lang="en-US" altLang="zh-TW" i="1" dirty="0"/>
                  <a:t>      </a:t>
                </a:r>
                <a:r>
                  <a:rPr lang="en-US" altLang="zh-TW" i="1" dirty="0" smtClean="0"/>
                  <a:t>t = </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b="0" i="1" smtClean="0">
                        <a:latin typeface="Cambria Math" panose="02040503050406030204" pitchFamily="18" charset="0"/>
                      </a:rPr>
                      <m:t>,…</m:t>
                    </m:r>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b="0" i="1" smtClean="0">
                        <a:latin typeface="Cambria Math" panose="02040503050406030204" pitchFamily="18" charset="0"/>
                      </a:rPr>
                      <m:t>+[</m:t>
                    </m:r>
                    <m:f>
                      <m:fPr>
                        <m:ctrlPr>
                          <a:rPr lang="en-US" altLang="zh-TW" i="1" dirty="0" smtClean="0">
                            <a:latin typeface="Cambria Math" panose="02040503050406030204" pitchFamily="18" charset="0"/>
                          </a:rPr>
                        </m:ctrlPr>
                      </m:fPr>
                      <m:num>
                        <m:r>
                          <a:rPr lang="en-US" altLang="zh-TW" b="0" i="1" dirty="0" smtClean="0">
                            <a:latin typeface="Cambria Math" panose="02040503050406030204" pitchFamily="18" charset="0"/>
                          </a:rPr>
                          <m:t>𝑇</m:t>
                        </m:r>
                        <m:r>
                          <a:rPr lang="en-US" altLang="zh-TW" b="0" i="1" dirty="0" smtClean="0">
                            <a:latin typeface="Cambria Math" panose="02040503050406030204" pitchFamily="18" charset="0"/>
                            <a:ea typeface="Cambria Math" panose="02040503050406030204" pitchFamily="18" charset="0"/>
                          </a:rPr>
                          <m:t>−</m:t>
                        </m:r>
                        <m:acc>
                          <m:accPr>
                            <m:chr m:val="̃"/>
                            <m:ctrlPr>
                              <a:rPr lang="en-US" altLang="zh-TW" b="0" i="1" dirty="0" smtClean="0">
                                <a:latin typeface="Cambria Math" panose="02040503050406030204" pitchFamily="18" charset="0"/>
                                <a:ea typeface="Cambria Math" panose="02040503050406030204" pitchFamily="18" charset="0"/>
                              </a:rPr>
                            </m:ctrlPr>
                          </m:accPr>
                          <m:e>
                            <m:r>
                              <a:rPr lang="en-US" altLang="zh-TW" b="0" i="1" dirty="0" smtClean="0">
                                <a:latin typeface="Cambria Math" panose="02040503050406030204" pitchFamily="18" charset="0"/>
                                <a:ea typeface="Cambria Math" panose="02040503050406030204" pitchFamily="18" charset="0"/>
                              </a:rPr>
                              <m:t>𝑡</m:t>
                            </m:r>
                          </m:e>
                        </m:acc>
                      </m:num>
                      <m:den>
                        <m:r>
                          <a:rPr lang="en-US" altLang="zh-TW" i="1">
                            <a:latin typeface="Cambria Math" panose="02040503050406030204" pitchFamily="18" charset="0"/>
                          </a:rPr>
                          <m:t>2</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den>
                    </m:f>
                    <m:r>
                      <a:rPr lang="en-US" altLang="zh-TW" b="0" i="1" smtClean="0">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oMath>
                </a14:m>
                <a:endParaRPr lang="en-US" altLang="zh-TW" i="1" dirty="0"/>
              </a:p>
              <a:p>
                <a:pPr marL="0" indent="0">
                  <a:buNone/>
                </a:pPr>
                <a:endParaRPr lang="en-US" altLang="zh-TW" i="1" dirty="0" smtClean="0"/>
              </a:p>
              <a:p>
                <a:pPr marL="0" indent="0">
                  <a:buNone/>
                </a:pPr>
                <a:r>
                  <a:rPr lang="en-US" altLang="zh-TW" i="1" dirty="0" smtClean="0"/>
                  <a:t>                         </a:t>
                </a:r>
                <a:r>
                  <a:rPr lang="en-US" altLang="zh-TW" i="1"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𝑡</m:t>
                        </m:r>
                      </m:sub>
                    </m:sSub>
                    <m:r>
                      <a:rPr lang="en-US" altLang="zh-TW" i="1">
                        <a:latin typeface="Cambria Math" panose="02040503050406030204" pitchFamily="18" charset="0"/>
                      </a:rPr>
                      <m:t>,</m:t>
                    </m:r>
                  </m:oMath>
                </a14:m>
                <a:r>
                  <a:rPr lang="en-US" altLang="zh-TW" i="1" dirty="0"/>
                  <a:t>      </a:t>
                </a:r>
                <a:r>
                  <a:rPr lang="en-US" altLang="zh-TW" i="1" dirty="0" smtClean="0"/>
                  <a:t>t = </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r>
                      <a:rPr lang="en-US" altLang="zh-TW" b="0" i="1" smtClean="0">
                        <a:latin typeface="Cambria Math" panose="02040503050406030204" pitchFamily="18" charset="0"/>
                      </a:rPr>
                      <m:t>(</m:t>
                    </m:r>
                    <m:d>
                      <m:dPr>
                        <m:begChr m:val="["/>
                        <m:endChr m:val="]"/>
                        <m:ctrlPr>
                          <a:rPr lang="en-US" altLang="zh-TW" i="1" dirty="0">
                            <a:latin typeface="Cambria Math" panose="02040503050406030204" pitchFamily="18" charset="0"/>
                          </a:rPr>
                        </m:ctrlPr>
                      </m:dPr>
                      <m:e>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𝑇</m:t>
                            </m:r>
                            <m:r>
                              <a:rPr lang="en-US" altLang="zh-TW" i="1" dirty="0">
                                <a:latin typeface="Cambria Math" panose="02040503050406030204" pitchFamily="18" charset="0"/>
                                <a:ea typeface="Cambria Math" panose="02040503050406030204" pitchFamily="18" charset="0"/>
                              </a:rPr>
                              <m:t>−</m:t>
                            </m:r>
                            <m:acc>
                              <m:accPr>
                                <m:chr m:val="̃"/>
                                <m:ctrlPr>
                                  <a:rPr lang="en-US" altLang="zh-TW" i="1" dirty="0">
                                    <a:latin typeface="Cambria Math" panose="02040503050406030204" pitchFamily="18" charset="0"/>
                                    <a:ea typeface="Cambria Math" panose="02040503050406030204" pitchFamily="18" charset="0"/>
                                  </a:rPr>
                                </m:ctrlPr>
                              </m:accPr>
                              <m:e>
                                <m:r>
                                  <a:rPr lang="en-US" altLang="zh-TW" i="1" dirty="0">
                                    <a:latin typeface="Cambria Math" panose="02040503050406030204" pitchFamily="18" charset="0"/>
                                    <a:ea typeface="Cambria Math" panose="02040503050406030204" pitchFamily="18" charset="0"/>
                                  </a:rPr>
                                  <m:t>𝑡</m:t>
                                </m:r>
                              </m:e>
                            </m:acc>
                          </m:num>
                          <m:den>
                            <m:r>
                              <a:rPr lang="en-US" altLang="zh-TW" i="1">
                                <a:latin typeface="Cambria Math" panose="02040503050406030204" pitchFamily="18" charset="0"/>
                              </a:rPr>
                              <m:t>2</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den>
                        </m:f>
                      </m:e>
                    </m:d>
                    <m:r>
                      <a:rPr lang="en-US" altLang="zh-TW" b="0" i="1" smtClean="0">
                        <a:latin typeface="Cambria Math" panose="02040503050406030204" pitchFamily="18" charset="0"/>
                      </a:rPr>
                      <m:t>+1)</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oMath>
                </a14:m>
                <a:r>
                  <a:rPr lang="en-US" altLang="zh-TW" i="1" dirty="0" smtClean="0"/>
                  <a:t>,…,T,</a:t>
                </a:r>
                <a:endParaRPr lang="en-US" altLang="zh-TW" i="1" dirty="0"/>
              </a:p>
              <a:p>
                <a:pPr marL="0" indent="0">
                  <a:buNone/>
                </a:pPr>
                <a:endParaRPr lang="en-US" altLang="zh-TW" dirty="0"/>
              </a:p>
              <a:p>
                <a:r>
                  <a:rPr lang="en-US" altLang="zh-TW" dirty="0" smtClean="0"/>
                  <a:t>The second test consists of the scatter-plot of the time series  on one axis against its lagged values on the other axis. In other words, we compare the </a:t>
                </a:r>
                <a:r>
                  <a:rPr lang="en-US" altLang="zh-TW" dirty="0" smtClean="0"/>
                  <a:t>following </a:t>
                </a:r>
                <a:r>
                  <a:rPr lang="en-US" altLang="zh-TW" dirty="0" smtClean="0"/>
                  <a:t>two series</a:t>
                </a:r>
                <a:r>
                  <a:rPr lang="en-US" altLang="zh-TW" dirty="0" smtClean="0"/>
                  <a:t>:</a:t>
                </a:r>
              </a:p>
              <a:p>
                <a:pPr marL="0" indent="0">
                  <a:buNone/>
                </a:pPr>
                <a:r>
                  <a:rPr lang="en-US" altLang="zh-TW" dirty="0"/>
                  <a:t> </a:t>
                </a: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𝑡</m:t>
                        </m:r>
                      </m:sub>
                    </m:sSub>
                  </m:oMath>
                </a14:m>
                <a:r>
                  <a:rPr lang="zh-TW" altLang="en-US" dirty="0" smtClean="0"/>
                  <a:t> </a:t>
                </a:r>
                <a:r>
                  <a:rPr lang="en-US" altLang="zh-TW" dirty="0" smtClean="0"/>
                  <a:t>versus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𝑡</m:t>
                        </m:r>
                        <m:r>
                          <a:rPr lang="en-US" altLang="zh-TW" i="1" smtClean="0">
                            <a:latin typeface="Cambria Math" panose="02040503050406030204" pitchFamily="18" charset="0"/>
                            <a:ea typeface="Cambria Math" panose="02040503050406030204" pitchFamily="18" charset="0"/>
                          </a:rPr>
                          <m:t>−</m:t>
                        </m:r>
                        <m:acc>
                          <m:accPr>
                            <m:chr m:val="̃"/>
                            <m:ctrlPr>
                              <a:rPr lang="en-US" altLang="zh-TW" i="1" smtClean="0">
                                <a:latin typeface="Cambria Math" panose="02040503050406030204" pitchFamily="18" charset="0"/>
                                <a:ea typeface="Cambria Math" panose="02040503050406030204" pitchFamily="18" charset="0"/>
                              </a:rPr>
                            </m:ctrlPr>
                          </m:accPr>
                          <m:e>
                            <m:r>
                              <a:rPr lang="zh-TW" altLang="en-US" i="1" smtClean="0">
                                <a:latin typeface="Cambria Math" panose="02040503050406030204" pitchFamily="18" charset="0"/>
                                <a:ea typeface="Cambria Math" panose="02040503050406030204" pitchFamily="18" charset="0"/>
                              </a:rPr>
                              <m:t>𝜏</m:t>
                            </m:r>
                          </m:e>
                        </m:acc>
                      </m:sub>
                    </m:sSub>
                  </m:oMath>
                </a14:m>
                <a:r>
                  <a:rPr lang="en-US" altLang="zh-TW" dirty="0" smtClean="0"/>
                  <a:t>,       </a:t>
                </a:r>
                <a:r>
                  <a:rPr lang="en-US" altLang="zh-TW" i="1" dirty="0" smtClean="0"/>
                  <a:t>t=</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oMath>
                </a14:m>
                <a:r>
                  <a:rPr lang="en-US" altLang="zh-TW" i="1" dirty="0"/>
                  <a:t>,…,</a:t>
                </a:r>
                <a:r>
                  <a:rPr lang="en-US" altLang="zh-TW" i="1" dirty="0" smtClean="0"/>
                  <a:t>T.</a:t>
                </a:r>
                <a:endParaRPr lang="en-US" altLang="zh-TW" i="1" dirty="0"/>
              </a:p>
              <a:p>
                <a:pPr marL="0"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825624"/>
                <a:ext cx="10515600" cy="5032375"/>
              </a:xfrm>
              <a:blipFill rotWithShape="0">
                <a:blip r:embed="rId2"/>
                <a:stretch>
                  <a:fillRect l="-1043" t="-1937" r="-46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8930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3.1.1 Equities, commodities, exchange rates</a:t>
            </a:r>
            <a:endParaRPr lang="zh-TW" altLang="en-US" dirty="0"/>
          </a:p>
        </p:txBody>
      </p:sp>
      <p:pic>
        <p:nvPicPr>
          <p:cNvPr id="4" name="內容版面配置區 3"/>
          <p:cNvPicPr>
            <a:picLocks noGrp="1" noChangeAspect="1"/>
          </p:cNvPicPr>
          <p:nvPr>
            <p:ph sz="half" idx="1"/>
          </p:nvPr>
        </p:nvPicPr>
        <p:blipFill rotWithShape="1">
          <a:blip r:embed="rId2"/>
          <a:srcRect l="28001" t="22089" r="28902" b="10732"/>
          <a:stretch/>
        </p:blipFill>
        <p:spPr>
          <a:xfrm>
            <a:off x="6427631" y="1690688"/>
            <a:ext cx="5334000" cy="4674523"/>
          </a:xfrm>
          <a:prstGeom prst="rect">
            <a:avLst/>
          </a:prstGeom>
        </p:spPr>
      </p:pic>
      <mc:AlternateContent xmlns:mc="http://schemas.openxmlformats.org/markup-compatibility/2006">
        <mc:Choice xmlns:a14="http://schemas.microsoft.com/office/drawing/2010/main" Requires="a14">
          <p:sp>
            <p:nvSpPr>
              <p:cNvPr id="6" name="內容版面配置區 5"/>
              <p:cNvSpPr>
                <a:spLocks noGrp="1"/>
              </p:cNvSpPr>
              <p:nvPr>
                <p:ph sz="half" idx="2"/>
              </p:nvPr>
            </p:nvSpPr>
            <p:spPr>
              <a:xfrm>
                <a:off x="838200" y="1690688"/>
                <a:ext cx="5181600" cy="4351338"/>
              </a:xfrm>
            </p:spPr>
            <p:txBody>
              <a:bodyPr/>
              <a:lstStyle/>
              <a:p>
                <a:r>
                  <a:rPr lang="en-US" altLang="zh-TW" dirty="0" smtClean="0"/>
                  <a:t>The ﬁrst question is whether the price can be considered a market invariant.</a:t>
                </a:r>
              </a:p>
              <a:p>
                <a:pPr marL="0" indent="0">
                  <a:buNone/>
                </a:pPr>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𝑃</m:t>
                        </m:r>
                      </m:e>
                      <m:sub>
                        <m:r>
                          <a:rPr lang="en-US" altLang="zh-TW" b="0" i="1" smtClean="0">
                            <a:latin typeface="Cambria Math" panose="02040503050406030204" pitchFamily="18" charset="0"/>
                          </a:rPr>
                          <m:t>𝑡</m:t>
                        </m:r>
                      </m:sub>
                    </m:sSub>
                  </m:oMath>
                </a14:m>
                <a:r>
                  <a:rPr lang="en-US" altLang="zh-TW" dirty="0" smtClean="0"/>
                  <a:t>,      </a:t>
                </a:r>
                <a:r>
                  <a:rPr lang="en-US" altLang="zh-TW" i="1" dirty="0"/>
                  <a:t>t</a:t>
                </a:r>
                <a14:m>
                  <m:oMath xmlns:m="http://schemas.openxmlformats.org/officeDocument/2006/math">
                    <m:r>
                      <a:rPr lang="en-US" altLang="zh-TW" i="1">
                        <a:latin typeface="Cambria Math" panose="02040503050406030204" pitchFamily="18" charset="0"/>
                        <a:ea typeface="Cambria Math" panose="02040503050406030204" pitchFamily="18" charset="0"/>
                      </a:rPr>
                      <m:t> ∈</m:t>
                    </m:r>
                  </m:oMath>
                </a14:m>
                <a:r>
                  <a:rPr lang="en-US" altLang="zh-TW" i="1"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𝐷</m:t>
                        </m:r>
                      </m:e>
                      <m:sub>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sub>
                    </m:sSub>
                  </m:oMath>
                </a14:m>
                <a:r>
                  <a:rPr lang="en-US" altLang="zh-TW" dirty="0" smtClean="0"/>
                  <a:t>.</a:t>
                </a:r>
                <a:endParaRPr lang="en-US" altLang="zh-TW" dirty="0"/>
              </a:p>
              <a:p>
                <a:pPr marL="0" indent="0">
                  <a:buNone/>
                </a:pPr>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𝑡</m:t>
                        </m:r>
                      </m:sub>
                    </m:sSub>
                  </m:oMath>
                </a14:m>
                <a:r>
                  <a:rPr lang="en-US" altLang="zh-TW" dirty="0" smtClean="0"/>
                  <a:t>,     </a:t>
                </a:r>
                <a:r>
                  <a:rPr lang="en-US" altLang="zh-TW" i="1" dirty="0" smtClean="0"/>
                  <a:t>t</a:t>
                </a:r>
                <a:r>
                  <a:rPr lang="en-US" altLang="zh-TW" i="1" dirty="0"/>
                  <a:t>=</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𝑡</m:t>
                        </m:r>
                      </m:e>
                    </m:acc>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zh-TW" altLang="en-US" i="1">
                            <a:latin typeface="Cambria Math" panose="02040503050406030204" pitchFamily="18" charset="0"/>
                          </a:rPr>
                          <m:t>𝜏</m:t>
                        </m:r>
                      </m:e>
                    </m:acc>
                  </m:oMath>
                </a14:m>
                <a:r>
                  <a:rPr lang="en-US" altLang="zh-TW" i="1" dirty="0"/>
                  <a:t>,…,</a:t>
                </a:r>
                <a:r>
                  <a:rPr lang="en-US" altLang="zh-TW" i="1" dirty="0" smtClean="0"/>
                  <a:t>T</a:t>
                </a:r>
                <a:r>
                  <a:rPr lang="en-US" altLang="zh-TW" i="1" dirty="0"/>
                  <a:t>.</a:t>
                </a:r>
                <a:endParaRPr lang="en-US" altLang="zh-TW" i="1" dirty="0" smtClean="0"/>
              </a:p>
              <a:p>
                <a:pPr marL="0" indent="0">
                  <a:buNone/>
                </a:pPr>
                <a:endParaRPr lang="en-US" altLang="zh-TW" dirty="0"/>
              </a:p>
              <a:p>
                <a:r>
                  <a:rPr lang="en-US" altLang="zh-TW" dirty="0" smtClean="0"/>
                  <a:t> In Figure 3.1 we see that stock prices are not market invariants.</a:t>
                </a:r>
                <a:endParaRPr lang="zh-TW" altLang="en-US" dirty="0"/>
              </a:p>
            </p:txBody>
          </p:sp>
        </mc:Choice>
        <mc:Fallback>
          <p:sp>
            <p:nvSpPr>
              <p:cNvPr id="6" name="內容版面配置區 5"/>
              <p:cNvSpPr>
                <a:spLocks noGrp="1" noRot="1" noChangeAspect="1" noMove="1" noResize="1" noEditPoints="1" noAdjustHandles="1" noChangeArrowheads="1" noChangeShapeType="1" noTextEdit="1"/>
              </p:cNvSpPr>
              <p:nvPr>
                <p:ph sz="half" idx="2"/>
              </p:nvPr>
            </p:nvSpPr>
            <p:spPr>
              <a:xfrm>
                <a:off x="838200" y="1690688"/>
                <a:ext cx="5181600" cy="4351338"/>
              </a:xfrm>
              <a:blipFill rotWithShape="0">
                <a:blip r:embed="rId3"/>
                <a:stretch>
                  <a:fillRect l="-2118" t="-2241" r="-247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3386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13245</TotalTime>
  <Words>914</Words>
  <Application>Microsoft Office PowerPoint</Application>
  <PresentationFormat>寬螢幕</PresentationFormat>
  <Paragraphs>101</Paragraphs>
  <Slides>19</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新細明體</vt:lpstr>
      <vt:lpstr>Arial</vt:lpstr>
      <vt:lpstr>Calibri</vt:lpstr>
      <vt:lpstr>Calibri Light</vt:lpstr>
      <vt:lpstr>Cambria Math</vt:lpstr>
      <vt:lpstr>Office 佈景主題</vt:lpstr>
      <vt:lpstr>Risk and Asset Allocation</vt:lpstr>
      <vt:lpstr>PowerPoint 簡報</vt:lpstr>
      <vt:lpstr>PowerPoint 簡報</vt:lpstr>
      <vt:lpstr>The bridge between past and future consists of four conceptual(概念上) building blocks.</vt:lpstr>
      <vt:lpstr>PowerPoint 簡報</vt:lpstr>
      <vt:lpstr>3.1 The quest for invariance</vt:lpstr>
      <vt:lpstr>PowerPoint 簡報</vt:lpstr>
      <vt:lpstr> two simple graphical tests</vt:lpstr>
      <vt:lpstr>3.1.1 Equities, commodities, exchange rates</vt:lpstr>
      <vt:lpstr>PowerPoint 簡報</vt:lpstr>
      <vt:lpstr>PowerPoint 簡報</vt:lpstr>
      <vt:lpstr>PowerPoint 簡報</vt:lpstr>
      <vt:lpstr>PowerPoint 簡報</vt:lpstr>
      <vt:lpstr>3.1.2 Fixed-income market</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黃欣裕</dc:creator>
  <cp:lastModifiedBy>黃欣裕</cp:lastModifiedBy>
  <cp:revision>59</cp:revision>
  <dcterms:created xsi:type="dcterms:W3CDTF">2015-02-23T08:05:41Z</dcterms:created>
  <dcterms:modified xsi:type="dcterms:W3CDTF">2015-03-21T13:48:21Z</dcterms:modified>
</cp:coreProperties>
</file>